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notesMasterIdLst>
    <p:notesMasterId r:id="rId50"/>
  </p:notesMasterIdLst>
  <p:handoutMasterIdLst>
    <p:handoutMasterId r:id="rId51"/>
  </p:handoutMasterIdLst>
  <p:sldIdLst>
    <p:sldId id="585" r:id="rId2"/>
    <p:sldId id="488" r:id="rId3"/>
    <p:sldId id="481" r:id="rId4"/>
    <p:sldId id="409" r:id="rId5"/>
    <p:sldId id="411" r:id="rId6"/>
    <p:sldId id="586" r:id="rId7"/>
    <p:sldId id="587" r:id="rId8"/>
    <p:sldId id="534" r:id="rId9"/>
    <p:sldId id="602" r:id="rId10"/>
    <p:sldId id="508" r:id="rId11"/>
    <p:sldId id="588" r:id="rId12"/>
    <p:sldId id="499" r:id="rId13"/>
    <p:sldId id="505" r:id="rId14"/>
    <p:sldId id="519" r:id="rId15"/>
    <p:sldId id="523" r:id="rId16"/>
    <p:sldId id="591" r:id="rId17"/>
    <p:sldId id="500" r:id="rId18"/>
    <p:sldId id="498" r:id="rId19"/>
    <p:sldId id="502" r:id="rId20"/>
    <p:sldId id="592" r:id="rId21"/>
    <p:sldId id="513" r:id="rId22"/>
    <p:sldId id="518" r:id="rId23"/>
    <p:sldId id="528" r:id="rId24"/>
    <p:sldId id="501" r:id="rId25"/>
    <p:sldId id="593" r:id="rId26"/>
    <p:sldId id="515" r:id="rId27"/>
    <p:sldId id="503" r:id="rId28"/>
    <p:sldId id="536" r:id="rId29"/>
    <p:sldId id="590" r:id="rId30"/>
    <p:sldId id="589" r:id="rId31"/>
    <p:sldId id="595" r:id="rId32"/>
    <p:sldId id="594" r:id="rId33"/>
    <p:sldId id="596" r:id="rId34"/>
    <p:sldId id="597" r:id="rId35"/>
    <p:sldId id="598" r:id="rId36"/>
    <p:sldId id="415" r:id="rId37"/>
    <p:sldId id="516" r:id="rId38"/>
    <p:sldId id="537" r:id="rId39"/>
    <p:sldId id="509" r:id="rId40"/>
    <p:sldId id="510" r:id="rId41"/>
    <p:sldId id="601" r:id="rId42"/>
    <p:sldId id="416" r:id="rId43"/>
    <p:sldId id="517" r:id="rId44"/>
    <p:sldId id="512" r:id="rId45"/>
    <p:sldId id="599" r:id="rId46"/>
    <p:sldId id="429" r:id="rId47"/>
    <p:sldId id="600" r:id="rId48"/>
    <p:sldId id="421" r:id="rId49"/>
  </p:sldIdLst>
  <p:sldSz cx="12192000" cy="6858000"/>
  <p:notesSz cx="6805613" cy="9939338"/>
  <p:defaultTextStyle>
    <a:defPPr>
      <a:defRPr lang="ru-RU"/>
    </a:defPPr>
    <a:lvl1pPr marL="0" algn="l" defTabSz="91426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1pPr>
    <a:lvl2pPr marL="457134" algn="l" defTabSz="91426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2pPr>
    <a:lvl3pPr marL="914268" algn="l" defTabSz="91426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3pPr>
    <a:lvl4pPr marL="1371403" algn="l" defTabSz="91426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4pPr>
    <a:lvl5pPr marL="1828534" algn="l" defTabSz="91426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5pPr>
    <a:lvl6pPr marL="2285668" algn="l" defTabSz="91426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2742802" algn="l" defTabSz="91426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3199936" algn="l" defTabSz="91426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3657071" algn="l" defTabSz="91426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37" userDrawn="1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8696B"/>
    <a:srgbClr val="FDCFD0"/>
    <a:srgbClr val="FFFFFF"/>
    <a:srgbClr val="EAEAEA"/>
    <a:srgbClr val="F2F2F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1E171933-4619-4E11-9A3F-F7608DF75F80}" styleName="Средний стиль 1 - акцент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C4B1156A-380E-4F78-BDF5-A606A8083BF9}" styleName="Средний стиль 4 - акцент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12" autoAdjust="0"/>
    <p:restoredTop sz="91239" autoAdjust="0"/>
  </p:normalViewPr>
  <p:slideViewPr>
    <p:cSldViewPr snapToGrid="0">
      <p:cViewPr varScale="1">
        <p:scale>
          <a:sx n="104" d="100"/>
          <a:sy n="104" d="100"/>
        </p:scale>
        <p:origin x="1248" y="168"/>
      </p:cViewPr>
      <p:guideLst>
        <p:guide orient="horz" pos="2137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notesMaster" Target="notesMasters/notesMaster1.xml"/><Relationship Id="rId55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handoutMaster" Target="handoutMasters/handoutMaster1.xml"/><Relationship Id="rId3" Type="http://schemas.openxmlformats.org/officeDocument/2006/relationships/slide" Target="slides/slide2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93AA0CE-83EF-4A20-961B-517D22D04022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</dgm:pt>
    <dgm:pt modelId="{D8C73A0C-7BC7-4A0B-8D99-E75BBC22F81F}">
      <dgm:prSet phldrT="[Текст]"/>
      <dgm:spPr/>
      <dgm:t>
        <a:bodyPr/>
        <a:lstStyle/>
        <a:p>
          <a:r>
            <a:rPr lang="ru-RU" dirty="0"/>
            <a:t>Физические лица обращаются в а\к подразделение органа</a:t>
          </a:r>
        </a:p>
      </dgm:t>
    </dgm:pt>
    <dgm:pt modelId="{8F3BE13D-9F01-4A3C-9193-02423E0DC548}" type="parTrans" cxnId="{0997CE54-34CA-4F87-8C6A-BC42F7DEA0E7}">
      <dgm:prSet/>
      <dgm:spPr/>
      <dgm:t>
        <a:bodyPr/>
        <a:lstStyle/>
        <a:p>
          <a:endParaRPr lang="ru-RU"/>
        </a:p>
      </dgm:t>
    </dgm:pt>
    <dgm:pt modelId="{9BEC38F5-3E54-443D-B0BA-5E8E3A499CC0}" type="sibTrans" cxnId="{0997CE54-34CA-4F87-8C6A-BC42F7DEA0E7}">
      <dgm:prSet/>
      <dgm:spPr/>
      <dgm:t>
        <a:bodyPr/>
        <a:lstStyle/>
        <a:p>
          <a:endParaRPr lang="ru-RU"/>
        </a:p>
      </dgm:t>
    </dgm:pt>
    <dgm:pt modelId="{249FD9B3-458C-49FB-BFE4-6C29A9168C1C}">
      <dgm:prSet phldrT="[Текст]"/>
      <dgm:spPr/>
      <dgm:t>
        <a:bodyPr/>
        <a:lstStyle/>
        <a:p>
          <a:r>
            <a:rPr lang="ru-RU" dirty="0"/>
            <a:t>А\к подразделение регионального (муниципального) органа – в а\к орган субъекта Российской Федерации</a:t>
          </a:r>
        </a:p>
      </dgm:t>
    </dgm:pt>
    <dgm:pt modelId="{CF136048-D093-4F09-A0CD-18EF61AB1AF0}" type="parTrans" cxnId="{72555577-0E94-40F3-A8B2-BEE25B626C09}">
      <dgm:prSet/>
      <dgm:spPr/>
      <dgm:t>
        <a:bodyPr/>
        <a:lstStyle/>
        <a:p>
          <a:endParaRPr lang="ru-RU"/>
        </a:p>
      </dgm:t>
    </dgm:pt>
    <dgm:pt modelId="{DB743D9A-5386-4B5A-A625-DEF4116C915E}" type="sibTrans" cxnId="{72555577-0E94-40F3-A8B2-BEE25B626C09}">
      <dgm:prSet/>
      <dgm:spPr/>
      <dgm:t>
        <a:bodyPr/>
        <a:lstStyle/>
        <a:p>
          <a:endParaRPr lang="ru-RU"/>
        </a:p>
      </dgm:t>
    </dgm:pt>
    <dgm:pt modelId="{728724ED-729E-418E-83CA-2C9E39C8E486}">
      <dgm:prSet phldrT="[Текст]"/>
      <dgm:spPr/>
      <dgm:t>
        <a:bodyPr/>
        <a:lstStyle/>
        <a:p>
          <a:r>
            <a:rPr lang="ru-RU" dirty="0"/>
            <a:t>А\к орган субъекта Российской Федерации – </a:t>
          </a:r>
          <a:br>
            <a:rPr lang="ru-RU" dirty="0"/>
          </a:br>
          <a:r>
            <a:rPr lang="ru-RU" dirty="0"/>
            <a:t>в Минтруд России</a:t>
          </a:r>
        </a:p>
      </dgm:t>
    </dgm:pt>
    <dgm:pt modelId="{0D21522C-4F9F-42AC-8B98-4F1A1E503648}" type="parTrans" cxnId="{5F29D889-921C-4333-8F8F-BF9FCBDA6DCA}">
      <dgm:prSet/>
      <dgm:spPr/>
      <dgm:t>
        <a:bodyPr/>
        <a:lstStyle/>
        <a:p>
          <a:endParaRPr lang="ru-RU"/>
        </a:p>
      </dgm:t>
    </dgm:pt>
    <dgm:pt modelId="{A3537F63-A828-4250-B661-A16E3C6B976E}" type="sibTrans" cxnId="{5F29D889-921C-4333-8F8F-BF9FCBDA6DCA}">
      <dgm:prSet/>
      <dgm:spPr/>
      <dgm:t>
        <a:bodyPr/>
        <a:lstStyle/>
        <a:p>
          <a:endParaRPr lang="ru-RU"/>
        </a:p>
      </dgm:t>
    </dgm:pt>
    <dgm:pt modelId="{3E0CEE11-56CD-4E35-8754-06B2CF996811}" type="pres">
      <dgm:prSet presAssocID="{F93AA0CE-83EF-4A20-961B-517D22D04022}" presName="Name0" presStyleCnt="0">
        <dgm:presLayoutVars>
          <dgm:dir/>
          <dgm:animLvl val="lvl"/>
          <dgm:resizeHandles val="exact"/>
        </dgm:presLayoutVars>
      </dgm:prSet>
      <dgm:spPr/>
    </dgm:pt>
    <dgm:pt modelId="{BA27E0A6-0B65-4F76-8901-51DA90B198FB}" type="pres">
      <dgm:prSet presAssocID="{D8C73A0C-7BC7-4A0B-8D99-E75BBC22F81F}" presName="parTxOnly" presStyleLbl="node1" presStyleIdx="0" presStyleCnt="3">
        <dgm:presLayoutVars>
          <dgm:chMax val="0"/>
          <dgm:chPref val="0"/>
          <dgm:bulletEnabled val="1"/>
        </dgm:presLayoutVars>
      </dgm:prSet>
      <dgm:spPr/>
    </dgm:pt>
    <dgm:pt modelId="{58D9722A-82FE-4495-ACCD-3CED8799A64B}" type="pres">
      <dgm:prSet presAssocID="{9BEC38F5-3E54-443D-B0BA-5E8E3A499CC0}" presName="parTxOnlySpace" presStyleCnt="0"/>
      <dgm:spPr/>
    </dgm:pt>
    <dgm:pt modelId="{4E5F5378-C163-4EE3-9BD2-AB3470CB680C}" type="pres">
      <dgm:prSet presAssocID="{249FD9B3-458C-49FB-BFE4-6C29A9168C1C}" presName="parTxOnly" presStyleLbl="node1" presStyleIdx="1" presStyleCnt="3">
        <dgm:presLayoutVars>
          <dgm:chMax val="0"/>
          <dgm:chPref val="0"/>
          <dgm:bulletEnabled val="1"/>
        </dgm:presLayoutVars>
      </dgm:prSet>
      <dgm:spPr/>
    </dgm:pt>
    <dgm:pt modelId="{2B609BF4-901B-44B3-9989-5B87AB993E3C}" type="pres">
      <dgm:prSet presAssocID="{DB743D9A-5386-4B5A-A625-DEF4116C915E}" presName="parTxOnlySpace" presStyleCnt="0"/>
      <dgm:spPr/>
    </dgm:pt>
    <dgm:pt modelId="{9C1696CB-0D27-4CF9-9002-11062BB148C4}" type="pres">
      <dgm:prSet presAssocID="{728724ED-729E-418E-83CA-2C9E39C8E486}" presName="parTxOnly" presStyleLbl="node1" presStyleIdx="2" presStyleCnt="3">
        <dgm:presLayoutVars>
          <dgm:chMax val="0"/>
          <dgm:chPref val="0"/>
          <dgm:bulletEnabled val="1"/>
        </dgm:presLayoutVars>
      </dgm:prSet>
      <dgm:spPr/>
    </dgm:pt>
  </dgm:ptLst>
  <dgm:cxnLst>
    <dgm:cxn modelId="{667BE906-6537-47B3-996C-AF2F021AD7B6}" type="presOf" srcId="{249FD9B3-458C-49FB-BFE4-6C29A9168C1C}" destId="{4E5F5378-C163-4EE3-9BD2-AB3470CB680C}" srcOrd="0" destOrd="0" presId="urn:microsoft.com/office/officeart/2005/8/layout/chevron1"/>
    <dgm:cxn modelId="{C4636E71-85B5-4206-B59A-8CC61021D858}" type="presOf" srcId="{D8C73A0C-7BC7-4A0B-8D99-E75BBC22F81F}" destId="{BA27E0A6-0B65-4F76-8901-51DA90B198FB}" srcOrd="0" destOrd="0" presId="urn:microsoft.com/office/officeart/2005/8/layout/chevron1"/>
    <dgm:cxn modelId="{0997CE54-34CA-4F87-8C6A-BC42F7DEA0E7}" srcId="{F93AA0CE-83EF-4A20-961B-517D22D04022}" destId="{D8C73A0C-7BC7-4A0B-8D99-E75BBC22F81F}" srcOrd="0" destOrd="0" parTransId="{8F3BE13D-9F01-4A3C-9193-02423E0DC548}" sibTransId="{9BEC38F5-3E54-443D-B0BA-5E8E3A499CC0}"/>
    <dgm:cxn modelId="{72555577-0E94-40F3-A8B2-BEE25B626C09}" srcId="{F93AA0CE-83EF-4A20-961B-517D22D04022}" destId="{249FD9B3-458C-49FB-BFE4-6C29A9168C1C}" srcOrd="1" destOrd="0" parTransId="{CF136048-D093-4F09-A0CD-18EF61AB1AF0}" sibTransId="{DB743D9A-5386-4B5A-A625-DEF4116C915E}"/>
    <dgm:cxn modelId="{5F29D889-921C-4333-8F8F-BF9FCBDA6DCA}" srcId="{F93AA0CE-83EF-4A20-961B-517D22D04022}" destId="{728724ED-729E-418E-83CA-2C9E39C8E486}" srcOrd="2" destOrd="0" parTransId="{0D21522C-4F9F-42AC-8B98-4F1A1E503648}" sibTransId="{A3537F63-A828-4250-B661-A16E3C6B976E}"/>
    <dgm:cxn modelId="{E93661A1-E582-4DC0-BD93-F9D460282177}" type="presOf" srcId="{F93AA0CE-83EF-4A20-961B-517D22D04022}" destId="{3E0CEE11-56CD-4E35-8754-06B2CF996811}" srcOrd="0" destOrd="0" presId="urn:microsoft.com/office/officeart/2005/8/layout/chevron1"/>
    <dgm:cxn modelId="{DA998CB3-1BA4-4528-ADE9-AA55049D3D65}" type="presOf" srcId="{728724ED-729E-418E-83CA-2C9E39C8E486}" destId="{9C1696CB-0D27-4CF9-9002-11062BB148C4}" srcOrd="0" destOrd="0" presId="urn:microsoft.com/office/officeart/2005/8/layout/chevron1"/>
    <dgm:cxn modelId="{33A1317E-E6A5-4C49-8DB2-60234C907D64}" type="presParOf" srcId="{3E0CEE11-56CD-4E35-8754-06B2CF996811}" destId="{BA27E0A6-0B65-4F76-8901-51DA90B198FB}" srcOrd="0" destOrd="0" presId="urn:microsoft.com/office/officeart/2005/8/layout/chevron1"/>
    <dgm:cxn modelId="{6783C97D-183C-4248-AEFD-CC79E8060C8A}" type="presParOf" srcId="{3E0CEE11-56CD-4E35-8754-06B2CF996811}" destId="{58D9722A-82FE-4495-ACCD-3CED8799A64B}" srcOrd="1" destOrd="0" presId="urn:microsoft.com/office/officeart/2005/8/layout/chevron1"/>
    <dgm:cxn modelId="{981ECD4D-3063-4F7C-8D3D-6A578AA07CCE}" type="presParOf" srcId="{3E0CEE11-56CD-4E35-8754-06B2CF996811}" destId="{4E5F5378-C163-4EE3-9BD2-AB3470CB680C}" srcOrd="2" destOrd="0" presId="urn:microsoft.com/office/officeart/2005/8/layout/chevron1"/>
    <dgm:cxn modelId="{A6F733C3-ECC5-4598-8B0F-7CCC0B1C41D6}" type="presParOf" srcId="{3E0CEE11-56CD-4E35-8754-06B2CF996811}" destId="{2B609BF4-901B-44B3-9989-5B87AB993E3C}" srcOrd="3" destOrd="0" presId="urn:microsoft.com/office/officeart/2005/8/layout/chevron1"/>
    <dgm:cxn modelId="{A136F83C-28A2-4974-BEC2-3966C6249FB9}" type="presParOf" srcId="{3E0CEE11-56CD-4E35-8754-06B2CF996811}" destId="{9C1696CB-0D27-4CF9-9002-11062BB148C4}" srcOrd="4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A27E0A6-0B65-4F76-8901-51DA90B198FB}">
      <dsp:nvSpPr>
        <dsp:cNvPr id="0" name=""/>
        <dsp:cNvSpPr/>
      </dsp:nvSpPr>
      <dsp:spPr>
        <a:xfrm>
          <a:off x="3185" y="874466"/>
          <a:ext cx="3881315" cy="1552526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009" tIns="22670" rIns="22670" bIns="226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700" kern="1200" dirty="0"/>
            <a:t>Физические лица обращаются в а\к подразделение органа</a:t>
          </a:r>
        </a:p>
      </dsp:txBody>
      <dsp:txXfrm>
        <a:off x="779448" y="874466"/>
        <a:ext cx="2328789" cy="1552526"/>
      </dsp:txXfrm>
    </dsp:sp>
    <dsp:sp modelId="{4E5F5378-C163-4EE3-9BD2-AB3470CB680C}">
      <dsp:nvSpPr>
        <dsp:cNvPr id="0" name=""/>
        <dsp:cNvSpPr/>
      </dsp:nvSpPr>
      <dsp:spPr>
        <a:xfrm>
          <a:off x="3496369" y="874466"/>
          <a:ext cx="3881315" cy="1552526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009" tIns="22670" rIns="22670" bIns="226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700" kern="1200" dirty="0"/>
            <a:t>А\к подразделение регионального (муниципального) органа – в а\к орган субъекта Российской Федерации</a:t>
          </a:r>
        </a:p>
      </dsp:txBody>
      <dsp:txXfrm>
        <a:off x="4272632" y="874466"/>
        <a:ext cx="2328789" cy="1552526"/>
      </dsp:txXfrm>
    </dsp:sp>
    <dsp:sp modelId="{9C1696CB-0D27-4CF9-9002-11062BB148C4}">
      <dsp:nvSpPr>
        <dsp:cNvPr id="0" name=""/>
        <dsp:cNvSpPr/>
      </dsp:nvSpPr>
      <dsp:spPr>
        <a:xfrm>
          <a:off x="6989553" y="874466"/>
          <a:ext cx="3881315" cy="1552526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009" tIns="22670" rIns="22670" bIns="226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700" kern="1200" dirty="0"/>
            <a:t>А\к орган субъекта Российской Федерации – </a:t>
          </a:r>
          <a:br>
            <a:rPr lang="ru-RU" sz="1700" kern="1200" dirty="0"/>
          </a:br>
          <a:r>
            <a:rPr lang="ru-RU" sz="1700" kern="1200" dirty="0"/>
            <a:t>в Минтруд России</a:t>
          </a:r>
        </a:p>
      </dsp:txBody>
      <dsp:txXfrm>
        <a:off x="7765816" y="874466"/>
        <a:ext cx="2328789" cy="155252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2"/>
            <a:ext cx="2949575" cy="498474"/>
          </a:xfrm>
          <a:prstGeom prst="rect">
            <a:avLst/>
          </a:prstGeom>
        </p:spPr>
        <p:txBody>
          <a:bodyPr vert="horz" lIns="91439" tIns="45720" rIns="91439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54451" y="2"/>
            <a:ext cx="2949575" cy="498474"/>
          </a:xfrm>
          <a:prstGeom prst="rect">
            <a:avLst/>
          </a:prstGeom>
        </p:spPr>
        <p:txBody>
          <a:bodyPr vert="horz" lIns="91439" tIns="45720" rIns="91439" bIns="45720" rtlCol="0"/>
          <a:lstStyle>
            <a:lvl1pPr algn="r">
              <a:defRPr sz="1200"/>
            </a:lvl1pPr>
          </a:lstStyle>
          <a:p>
            <a:fld id="{CC991DAE-59F0-4EE8-B143-310E7B6E750C}" type="datetimeFigureOut">
              <a:rPr lang="ru-RU" smtClean="0"/>
              <a:t>17.02.2022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1" y="9440864"/>
            <a:ext cx="2949575" cy="498474"/>
          </a:xfrm>
          <a:prstGeom prst="rect">
            <a:avLst/>
          </a:prstGeom>
        </p:spPr>
        <p:txBody>
          <a:bodyPr vert="horz" lIns="91439" tIns="45720" rIns="91439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54451" y="9440864"/>
            <a:ext cx="2949575" cy="498474"/>
          </a:xfrm>
          <a:prstGeom prst="rect">
            <a:avLst/>
          </a:prstGeom>
        </p:spPr>
        <p:txBody>
          <a:bodyPr vert="horz" lIns="91439" tIns="45720" rIns="91439" bIns="45720" rtlCol="0" anchor="b"/>
          <a:lstStyle>
            <a:lvl1pPr algn="r">
              <a:defRPr sz="1200"/>
            </a:lvl1pPr>
          </a:lstStyle>
          <a:p>
            <a:fld id="{66ABE879-7013-4CF6-BFE0-243F47E63B1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916448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2" y="4"/>
            <a:ext cx="2949099" cy="498693"/>
          </a:xfrm>
          <a:prstGeom prst="rect">
            <a:avLst/>
          </a:prstGeom>
        </p:spPr>
        <p:txBody>
          <a:bodyPr vert="horz" lIns="91424" tIns="45712" rIns="91424" bIns="45712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4940" y="4"/>
            <a:ext cx="2949099" cy="498693"/>
          </a:xfrm>
          <a:prstGeom prst="rect">
            <a:avLst/>
          </a:prstGeom>
        </p:spPr>
        <p:txBody>
          <a:bodyPr vert="horz" lIns="91424" tIns="45712" rIns="91424" bIns="45712" rtlCol="0"/>
          <a:lstStyle>
            <a:lvl1pPr algn="r">
              <a:defRPr sz="1200"/>
            </a:lvl1pPr>
          </a:lstStyle>
          <a:p>
            <a:fld id="{61EBA740-8F53-4D2F-850E-9DA3C22D37EA}" type="datetimeFigureOut">
              <a:rPr lang="ru-RU" smtClean="0"/>
              <a:pPr/>
              <a:t>17.02.2022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0688" y="1241425"/>
            <a:ext cx="5964237" cy="33559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4" tIns="45712" rIns="91424" bIns="45712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0562" y="4783308"/>
            <a:ext cx="5444490" cy="3913614"/>
          </a:xfrm>
          <a:prstGeom prst="rect">
            <a:avLst/>
          </a:prstGeom>
        </p:spPr>
        <p:txBody>
          <a:bodyPr vert="horz" lIns="91424" tIns="45712" rIns="91424" bIns="45712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2" y="9440648"/>
            <a:ext cx="2949099" cy="498692"/>
          </a:xfrm>
          <a:prstGeom prst="rect">
            <a:avLst/>
          </a:prstGeom>
        </p:spPr>
        <p:txBody>
          <a:bodyPr vert="horz" lIns="91424" tIns="45712" rIns="91424" bIns="45712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4940" y="9440648"/>
            <a:ext cx="2949099" cy="498692"/>
          </a:xfrm>
          <a:prstGeom prst="rect">
            <a:avLst/>
          </a:prstGeom>
        </p:spPr>
        <p:txBody>
          <a:bodyPr vert="horz" lIns="91424" tIns="45712" rIns="91424" bIns="45712" rtlCol="0" anchor="b"/>
          <a:lstStyle>
            <a:lvl1pPr algn="r">
              <a:defRPr sz="1200"/>
            </a:lvl1pPr>
          </a:lstStyle>
          <a:p>
            <a:fld id="{72AB91AC-F021-4BDD-B911-C95536680DF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376410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26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34" algn="l" defTabSz="91426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268" algn="l" defTabSz="91426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403" algn="l" defTabSz="91426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534" algn="l" defTabSz="91426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668" algn="l" defTabSz="91426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802" algn="l" defTabSz="91426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199936" algn="l" defTabSz="91426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071" algn="l" defTabSz="91426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AB91AC-F021-4BDD-B911-C95536680DF2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825487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C1B9BE-FBC8-48F8-9E31-CFAAD3874743}" type="slidenum">
              <a:rPr lang="ru-RU" smtClean="0"/>
              <a:pPr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603829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C1B9BE-FBC8-48F8-9E31-CFAAD3874743}" type="slidenum">
              <a:rPr lang="ru-RU" smtClean="0"/>
              <a:pPr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4722117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2881313" y="857250"/>
            <a:ext cx="4108450" cy="23114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C1B9BE-FBC8-48F8-9E31-CFAAD3874743}" type="slidenum">
              <a:rPr lang="ru-RU" smtClean="0"/>
              <a:pPr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903922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2881313" y="857250"/>
            <a:ext cx="4108450" cy="23114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C1B9BE-FBC8-48F8-9E31-CFAAD3874743}" type="slidenum">
              <a:rPr lang="ru-RU" smtClean="0"/>
              <a:pPr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3917645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2881313" y="857250"/>
            <a:ext cx="4108450" cy="23114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C1B9BE-FBC8-48F8-9E31-CFAAD3874743}" type="slidenum">
              <a:rPr lang="ru-RU" smtClean="0"/>
              <a:pPr/>
              <a:t>14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2645717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2881313" y="857250"/>
            <a:ext cx="4108450" cy="23114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C1B9BE-FBC8-48F8-9E31-CFAAD3874743}" type="slidenum">
              <a:rPr lang="ru-RU" smtClean="0"/>
              <a:pPr/>
              <a:t>15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6793419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C1B9BE-FBC8-48F8-9E31-CFAAD3874743}" type="slidenum">
              <a:rPr lang="ru-RU" smtClean="0"/>
              <a:pPr/>
              <a:t>16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429302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2881313" y="857250"/>
            <a:ext cx="4108450" cy="23114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C1B9BE-FBC8-48F8-9E31-CFAAD3874743}" type="slidenum">
              <a:rPr lang="ru-RU" smtClean="0"/>
              <a:pPr/>
              <a:t>17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8672755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2881313" y="857250"/>
            <a:ext cx="4108450" cy="23114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C1B9BE-FBC8-48F8-9E31-CFAAD3874743}" type="slidenum">
              <a:rPr lang="ru-RU" smtClean="0"/>
              <a:pPr/>
              <a:t>18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999062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2881313" y="857250"/>
            <a:ext cx="4108450" cy="23114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C1B9BE-FBC8-48F8-9E31-CFAAD3874743}" type="slidenum">
              <a:rPr lang="ru-RU" smtClean="0"/>
              <a:pPr/>
              <a:t>19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0749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C1B9BE-FBC8-48F8-9E31-CFAAD3874743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053244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C1B9BE-FBC8-48F8-9E31-CFAAD3874743}" type="slidenum">
              <a:rPr lang="ru-RU" smtClean="0"/>
              <a:pPr/>
              <a:t>20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4293027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2881313" y="857250"/>
            <a:ext cx="4108450" cy="23114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C1B9BE-FBC8-48F8-9E31-CFAAD3874743}" type="slidenum">
              <a:rPr lang="ru-RU" smtClean="0"/>
              <a:pPr/>
              <a:t>21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7348597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2881313" y="857250"/>
            <a:ext cx="4108450" cy="23114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C1B9BE-FBC8-48F8-9E31-CFAAD3874743}" type="slidenum">
              <a:rPr lang="ru-RU" smtClean="0"/>
              <a:pPr/>
              <a:t>22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04640205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2881313" y="857250"/>
            <a:ext cx="4108450" cy="23114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C1B9BE-FBC8-48F8-9E31-CFAAD3874743}" type="slidenum">
              <a:rPr lang="ru-RU" smtClean="0"/>
              <a:pPr/>
              <a:t>23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48227591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2881313" y="857250"/>
            <a:ext cx="4108450" cy="23114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C1B9BE-FBC8-48F8-9E31-CFAAD3874743}" type="slidenum">
              <a:rPr lang="ru-RU" smtClean="0"/>
              <a:pPr/>
              <a:t>24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27592382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C1B9BE-FBC8-48F8-9E31-CFAAD3874743}" type="slidenum">
              <a:rPr lang="ru-RU" smtClean="0"/>
              <a:pPr/>
              <a:t>25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4293027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2881313" y="857250"/>
            <a:ext cx="4108450" cy="23114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C1B9BE-FBC8-48F8-9E31-CFAAD3874743}" type="slidenum">
              <a:rPr lang="ru-RU" smtClean="0"/>
              <a:pPr/>
              <a:t>26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0934695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2881313" y="857250"/>
            <a:ext cx="4108450" cy="23114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C1B9BE-FBC8-48F8-9E31-CFAAD3874743}" type="slidenum">
              <a:rPr lang="ru-RU" smtClean="0"/>
              <a:pPr/>
              <a:t>27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70174673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2881313" y="857250"/>
            <a:ext cx="4108450" cy="23114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C1B9BE-FBC8-48F8-9E31-CFAAD3874743}" type="slidenum">
              <a:rPr lang="ru-RU" smtClean="0"/>
              <a:pPr/>
              <a:t>28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1290868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C1B9BE-FBC8-48F8-9E31-CFAAD3874743}" type="slidenum">
              <a:rPr lang="ru-RU" smtClean="0"/>
              <a:pPr/>
              <a:t>29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4065153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C1B9BE-FBC8-48F8-9E31-CFAAD3874743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9302308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C1B9BE-FBC8-48F8-9E31-CFAAD3874743}" type="slidenum">
              <a:rPr lang="ru-RU" smtClean="0"/>
              <a:pPr/>
              <a:t>30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40651535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C1B9BE-FBC8-48F8-9E31-CFAAD3874743}" type="slidenum">
              <a:rPr lang="ru-RU" smtClean="0"/>
              <a:pPr/>
              <a:t>31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40651535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C1B9BE-FBC8-48F8-9E31-CFAAD3874743}" type="slidenum">
              <a:rPr lang="ru-RU" smtClean="0"/>
              <a:pPr/>
              <a:t>32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06489111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C1B9BE-FBC8-48F8-9E31-CFAAD3874743}" type="slidenum">
              <a:rPr lang="ru-RU" smtClean="0"/>
              <a:pPr/>
              <a:t>33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06489111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C1B9BE-FBC8-48F8-9E31-CFAAD3874743}" type="slidenum">
              <a:rPr lang="ru-RU" smtClean="0"/>
              <a:pPr/>
              <a:t>34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40651535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C1B9BE-FBC8-48F8-9E31-CFAAD3874743}" type="slidenum">
              <a:rPr lang="ru-RU" smtClean="0"/>
              <a:pPr/>
              <a:t>35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37222292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2881313" y="857250"/>
            <a:ext cx="4108450" cy="23114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C1B9BE-FBC8-48F8-9E31-CFAAD3874743}" type="slidenum">
              <a:rPr lang="ru-RU" smtClean="0"/>
              <a:pPr/>
              <a:t>36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46746278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2881313" y="857250"/>
            <a:ext cx="4108450" cy="23114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C1B9BE-FBC8-48F8-9E31-CFAAD3874743}" type="slidenum">
              <a:rPr lang="ru-RU" smtClean="0"/>
              <a:pPr/>
              <a:t>37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17675334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2881313" y="857250"/>
            <a:ext cx="4108450" cy="23114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C1B9BE-FBC8-48F8-9E31-CFAAD3874743}" type="slidenum">
              <a:rPr lang="ru-RU" smtClean="0"/>
              <a:pPr/>
              <a:t>38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7474781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2881313" y="857250"/>
            <a:ext cx="4108450" cy="23114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C1B9BE-FBC8-48F8-9E31-CFAAD3874743}" type="slidenum">
              <a:rPr lang="ru-RU" smtClean="0"/>
              <a:pPr/>
              <a:t>39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148656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C1B9BE-FBC8-48F8-9E31-CFAAD3874743}" type="slidenum">
              <a:rPr lang="ru-RU" smtClean="0"/>
              <a:pPr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74805920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2881313" y="857250"/>
            <a:ext cx="4108450" cy="23114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C1B9BE-FBC8-48F8-9E31-CFAAD3874743}" type="slidenum">
              <a:rPr lang="ru-RU" smtClean="0"/>
              <a:pPr/>
              <a:t>40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47109163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2881313" y="857250"/>
            <a:ext cx="4108450" cy="23114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C1B9BE-FBC8-48F8-9E31-CFAAD3874743}" type="slidenum">
              <a:rPr lang="ru-RU" smtClean="0"/>
              <a:pPr/>
              <a:t>41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05988627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2881313" y="857250"/>
            <a:ext cx="4108450" cy="23114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C1B9BE-FBC8-48F8-9E31-CFAAD3874743}" type="slidenum">
              <a:rPr lang="ru-RU" smtClean="0"/>
              <a:pPr/>
              <a:t>42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64649507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2881313" y="857250"/>
            <a:ext cx="4108450" cy="23114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C1B9BE-FBC8-48F8-9E31-CFAAD3874743}" type="slidenum">
              <a:rPr lang="ru-RU" smtClean="0"/>
              <a:pPr/>
              <a:t>43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61573540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2881313" y="857250"/>
            <a:ext cx="4108450" cy="23114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C1B9BE-FBC8-48F8-9E31-CFAAD3874743}" type="slidenum">
              <a:rPr lang="ru-RU" smtClean="0"/>
              <a:pPr/>
              <a:t>44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011182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C1B9BE-FBC8-48F8-9E31-CFAAD3874743}" type="slidenum">
              <a:rPr lang="ru-RU" smtClean="0"/>
              <a:pPr/>
              <a:t>45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4293027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C1B9BE-FBC8-48F8-9E31-CFAAD3874743}" type="slidenum">
              <a:rPr lang="ru-RU" smtClean="0"/>
              <a:pPr/>
              <a:t>46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2381497"/>
      </p:ext>
    </p:extLst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C1B9BE-FBC8-48F8-9E31-CFAAD3874743}" type="slidenum">
              <a:rPr lang="ru-RU" smtClean="0"/>
              <a:pPr/>
              <a:t>47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2326278"/>
      </p:ext>
    </p:extLst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C1B9BE-FBC8-48F8-9E31-CFAAD3874743}" type="slidenum">
              <a:rPr lang="ru-RU" smtClean="0"/>
              <a:pPr/>
              <a:t>48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0728240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C1B9BE-FBC8-48F8-9E31-CFAAD3874743}" type="slidenum">
              <a:rPr lang="ru-RU" smtClean="0"/>
              <a:pPr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8149559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C1B9BE-FBC8-48F8-9E31-CFAAD3874743}" type="slidenum">
              <a:rPr lang="ru-RU" smtClean="0"/>
              <a:pPr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7171152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C1B9BE-FBC8-48F8-9E31-CFAAD3874743}" type="slidenum">
              <a:rPr lang="ru-RU" smtClean="0"/>
              <a:pPr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32272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C1B9BE-FBC8-48F8-9E31-CFAAD3874743}" type="slidenum">
              <a:rPr lang="ru-RU" smtClean="0"/>
              <a:pPr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694707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C1B9BE-FBC8-48F8-9E31-CFAAD3874743}" type="slidenum">
              <a:rPr lang="ru-RU" smtClean="0"/>
              <a:pPr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60382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7"/>
            <a:ext cx="9144000" cy="1655763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34" indent="0" algn="ctr">
              <a:buNone/>
              <a:defRPr sz="2000"/>
            </a:lvl2pPr>
            <a:lvl3pPr marL="914268" indent="0" algn="ctr">
              <a:buNone/>
              <a:defRPr sz="1900"/>
            </a:lvl3pPr>
            <a:lvl4pPr marL="1371403" indent="0" algn="ctr">
              <a:buNone/>
              <a:defRPr sz="1600"/>
            </a:lvl4pPr>
            <a:lvl5pPr marL="1828534" indent="0" algn="ctr">
              <a:buNone/>
              <a:defRPr sz="1600"/>
            </a:lvl5pPr>
            <a:lvl6pPr marL="2285668" indent="0" algn="ctr">
              <a:buNone/>
              <a:defRPr sz="1600"/>
            </a:lvl6pPr>
            <a:lvl7pPr marL="2742802" indent="0" algn="ctr">
              <a:buNone/>
              <a:defRPr sz="1600"/>
            </a:lvl7pPr>
            <a:lvl8pPr marL="3199936" indent="0" algn="ctr">
              <a:buNone/>
              <a:defRPr sz="1600"/>
            </a:lvl8pPr>
            <a:lvl9pPr marL="3657071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EBA394-6E9B-4A08-A82A-2BF9BE6C8D89}" type="datetimeFigureOut">
              <a:rPr lang="ru-RU" smtClean="0"/>
              <a:pPr/>
              <a:t>17.02.2022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0CD56-1E07-4B2F-BCFA-85986360595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423269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EBA394-6E9B-4A08-A82A-2BF9BE6C8D89}" type="datetimeFigureOut">
              <a:rPr lang="ru-RU" smtClean="0"/>
              <a:pPr/>
              <a:t>17.02.2022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0CD56-1E07-4B2F-BCFA-85986360595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036431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3" y="365129"/>
            <a:ext cx="2628900" cy="5811839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3" y="365129"/>
            <a:ext cx="7734300" cy="5811839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EBA394-6E9B-4A08-A82A-2BF9BE6C8D89}" type="datetimeFigureOut">
              <a:rPr lang="ru-RU" smtClean="0"/>
              <a:pPr/>
              <a:t>17.02.2022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0CD56-1E07-4B2F-BCFA-85986360595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862407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EBA394-6E9B-4A08-A82A-2BF9BE6C8D89}" type="datetimeFigureOut">
              <a:rPr lang="ru-RU" smtClean="0"/>
              <a:pPr/>
              <a:t>17.02.2022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0CD56-1E07-4B2F-BCFA-85986360595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212896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1" y="1709742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3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268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3pPr>
            <a:lvl4pPr marL="137140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53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66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280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19993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07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EBA394-6E9B-4A08-A82A-2BF9BE6C8D89}" type="datetimeFigureOut">
              <a:rPr lang="ru-RU" smtClean="0"/>
              <a:pPr/>
              <a:t>17.02.2022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0CD56-1E07-4B2F-BCFA-85986360595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124497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9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9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EBA394-6E9B-4A08-A82A-2BF9BE6C8D89}" type="datetimeFigureOut">
              <a:rPr lang="ru-RU" smtClean="0"/>
              <a:pPr/>
              <a:t>17.02.2022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0CD56-1E07-4B2F-BCFA-85986360595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08685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34" indent="0">
              <a:buNone/>
              <a:defRPr sz="2000" b="1"/>
            </a:lvl2pPr>
            <a:lvl3pPr marL="914268" indent="0">
              <a:buNone/>
              <a:defRPr sz="1900" b="1"/>
            </a:lvl3pPr>
            <a:lvl4pPr marL="1371403" indent="0">
              <a:buNone/>
              <a:defRPr sz="1600" b="1"/>
            </a:lvl4pPr>
            <a:lvl5pPr marL="1828534" indent="0">
              <a:buNone/>
              <a:defRPr sz="1600" b="1"/>
            </a:lvl5pPr>
            <a:lvl6pPr marL="2285668" indent="0">
              <a:buNone/>
              <a:defRPr sz="1600" b="1"/>
            </a:lvl6pPr>
            <a:lvl7pPr marL="2742802" indent="0">
              <a:buNone/>
              <a:defRPr sz="1600" b="1"/>
            </a:lvl7pPr>
            <a:lvl8pPr marL="3199936" indent="0">
              <a:buNone/>
              <a:defRPr sz="1600" b="1"/>
            </a:lvl8pPr>
            <a:lvl9pPr marL="3657071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9" y="2505077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3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34" indent="0">
              <a:buNone/>
              <a:defRPr sz="2000" b="1"/>
            </a:lvl2pPr>
            <a:lvl3pPr marL="914268" indent="0">
              <a:buNone/>
              <a:defRPr sz="1900" b="1"/>
            </a:lvl3pPr>
            <a:lvl4pPr marL="1371403" indent="0">
              <a:buNone/>
              <a:defRPr sz="1600" b="1"/>
            </a:lvl4pPr>
            <a:lvl5pPr marL="1828534" indent="0">
              <a:buNone/>
              <a:defRPr sz="1600" b="1"/>
            </a:lvl5pPr>
            <a:lvl6pPr marL="2285668" indent="0">
              <a:buNone/>
              <a:defRPr sz="1600" b="1"/>
            </a:lvl6pPr>
            <a:lvl7pPr marL="2742802" indent="0">
              <a:buNone/>
              <a:defRPr sz="1600" b="1"/>
            </a:lvl7pPr>
            <a:lvl8pPr marL="3199936" indent="0">
              <a:buNone/>
              <a:defRPr sz="1600" b="1"/>
            </a:lvl8pPr>
            <a:lvl9pPr marL="3657071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3" y="2505077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EBA394-6E9B-4A08-A82A-2BF9BE6C8D89}" type="datetimeFigureOut">
              <a:rPr lang="ru-RU" smtClean="0"/>
              <a:pPr/>
              <a:t>17.02.2022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0CD56-1E07-4B2F-BCFA-85986360595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853290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EBA394-6E9B-4A08-A82A-2BF9BE6C8D89}" type="datetimeFigureOut">
              <a:rPr lang="ru-RU" smtClean="0"/>
              <a:pPr/>
              <a:t>17.02.2022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0CD56-1E07-4B2F-BCFA-85986360595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489930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EBA394-6E9B-4A08-A82A-2BF9BE6C8D89}" type="datetimeFigureOut">
              <a:rPr lang="ru-RU" smtClean="0"/>
              <a:pPr/>
              <a:t>17.02.2022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0CD56-1E07-4B2F-BCFA-85986360595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500381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8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2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34" indent="0">
              <a:buNone/>
              <a:defRPr sz="1500"/>
            </a:lvl2pPr>
            <a:lvl3pPr marL="914268" indent="0">
              <a:buNone/>
              <a:defRPr sz="1200"/>
            </a:lvl3pPr>
            <a:lvl4pPr marL="1371403" indent="0">
              <a:buNone/>
              <a:defRPr sz="1100"/>
            </a:lvl4pPr>
            <a:lvl5pPr marL="1828534" indent="0">
              <a:buNone/>
              <a:defRPr sz="1100"/>
            </a:lvl5pPr>
            <a:lvl6pPr marL="2285668" indent="0">
              <a:buNone/>
              <a:defRPr sz="1100"/>
            </a:lvl6pPr>
            <a:lvl7pPr marL="2742802" indent="0">
              <a:buNone/>
              <a:defRPr sz="1100"/>
            </a:lvl7pPr>
            <a:lvl8pPr marL="3199936" indent="0">
              <a:buNone/>
              <a:defRPr sz="1100"/>
            </a:lvl8pPr>
            <a:lvl9pPr marL="3657071" indent="0">
              <a:buNone/>
              <a:defRPr sz="11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EBA394-6E9B-4A08-A82A-2BF9BE6C8D89}" type="datetimeFigureOut">
              <a:rPr lang="ru-RU" smtClean="0"/>
              <a:pPr/>
              <a:t>17.02.2022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0CD56-1E07-4B2F-BCFA-85986360595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064930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8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134" indent="0">
              <a:buNone/>
              <a:defRPr sz="2800"/>
            </a:lvl2pPr>
            <a:lvl3pPr marL="914268" indent="0">
              <a:buNone/>
              <a:defRPr sz="2400"/>
            </a:lvl3pPr>
            <a:lvl4pPr marL="1371403" indent="0">
              <a:buNone/>
              <a:defRPr sz="2000"/>
            </a:lvl4pPr>
            <a:lvl5pPr marL="1828534" indent="0">
              <a:buNone/>
              <a:defRPr sz="2000"/>
            </a:lvl5pPr>
            <a:lvl6pPr marL="2285668" indent="0">
              <a:buNone/>
              <a:defRPr sz="2000"/>
            </a:lvl6pPr>
            <a:lvl7pPr marL="2742802" indent="0">
              <a:buNone/>
              <a:defRPr sz="2000"/>
            </a:lvl7pPr>
            <a:lvl8pPr marL="3199936" indent="0">
              <a:buNone/>
              <a:defRPr sz="2000"/>
            </a:lvl8pPr>
            <a:lvl9pPr marL="3657071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2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34" indent="0">
              <a:buNone/>
              <a:defRPr sz="1500"/>
            </a:lvl2pPr>
            <a:lvl3pPr marL="914268" indent="0">
              <a:buNone/>
              <a:defRPr sz="1200"/>
            </a:lvl3pPr>
            <a:lvl4pPr marL="1371403" indent="0">
              <a:buNone/>
              <a:defRPr sz="1100"/>
            </a:lvl4pPr>
            <a:lvl5pPr marL="1828534" indent="0">
              <a:buNone/>
              <a:defRPr sz="1100"/>
            </a:lvl5pPr>
            <a:lvl6pPr marL="2285668" indent="0">
              <a:buNone/>
              <a:defRPr sz="1100"/>
            </a:lvl6pPr>
            <a:lvl7pPr marL="2742802" indent="0">
              <a:buNone/>
              <a:defRPr sz="1100"/>
            </a:lvl7pPr>
            <a:lvl8pPr marL="3199936" indent="0">
              <a:buNone/>
              <a:defRPr sz="1100"/>
            </a:lvl8pPr>
            <a:lvl9pPr marL="3657071" indent="0">
              <a:buNone/>
              <a:defRPr sz="11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EBA394-6E9B-4A08-A82A-2BF9BE6C8D89}" type="datetimeFigureOut">
              <a:rPr lang="ru-RU" smtClean="0"/>
              <a:pPr/>
              <a:t>17.02.2022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0CD56-1E07-4B2F-BCFA-85986360595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50464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28" tIns="45712" rIns="91428" bIns="45712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9"/>
          </a:xfrm>
          <a:prstGeom prst="rect">
            <a:avLst/>
          </a:prstGeom>
        </p:spPr>
        <p:txBody>
          <a:bodyPr vert="horz" lIns="91428" tIns="45712" rIns="91428" bIns="45712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1" y="6356352"/>
            <a:ext cx="2743200" cy="365125"/>
          </a:xfrm>
          <a:prstGeom prst="rect">
            <a:avLst/>
          </a:prstGeom>
        </p:spPr>
        <p:txBody>
          <a:bodyPr vert="horz" lIns="91428" tIns="45712" rIns="91428" bIns="45712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EBA394-6E9B-4A08-A82A-2BF9BE6C8D89}" type="datetimeFigureOut">
              <a:rPr lang="ru-RU" smtClean="0"/>
              <a:pPr/>
              <a:t>17.02.2022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28" tIns="45712" rIns="91428" bIns="45712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28" tIns="45712" rIns="91428" bIns="45712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30CD56-1E07-4B2F-BCFA-85986360595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875436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268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68" indent="-228568" algn="l" defTabSz="914268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00" indent="-228568" algn="l" defTabSz="91426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833" indent="-228568" algn="l" defTabSz="91426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99968" indent="-228568" algn="l" defTabSz="91426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102" indent="-228568" algn="l" defTabSz="91426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236" indent="-228568" algn="l" defTabSz="91426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370" indent="-228568" algn="l" defTabSz="91426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504" indent="-228568" algn="l" defTabSz="91426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638" indent="-228568" algn="l" defTabSz="91426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268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34" algn="l" defTabSz="914268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68" algn="l" defTabSz="914268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03" algn="l" defTabSz="914268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534" algn="l" defTabSz="914268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668" algn="l" defTabSz="914268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802" algn="l" defTabSz="914268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936" algn="l" defTabSz="914268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071" algn="l" defTabSz="914268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kremlin.ru/structure/additional/12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sv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svg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br.ru/finm_infrastructure/oper/" TargetMode="External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.png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gif"/><Relationship Id="rId5" Type="http://schemas.openxmlformats.org/officeDocument/2006/relationships/image" Target="../media/image9.gif"/><Relationship Id="rId4" Type="http://schemas.openxmlformats.org/officeDocument/2006/relationships/image" Target="../media/image8.gif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4.png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hyperlink" Target="mailto:alr@mail.orb.ru" TargetMode="External"/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-748145" y="0"/>
            <a:ext cx="12192000" cy="6858000"/>
          </a:xfrm>
          <a:prstGeom prst="rect">
            <a:avLst/>
          </a:prstGeom>
          <a:solidFill>
            <a:srgbClr val="EAEAEA">
              <a:alpha val="5882"/>
            </a:srgbClr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blipFill>
                <a:blip r:embed="rId3"/>
                <a:tile tx="0" ty="0" sx="100000" sy="100000" flip="none" algn="tl"/>
              </a:blipFill>
            </a:endParaRPr>
          </a:p>
        </p:txBody>
      </p:sp>
      <p:pic>
        <p:nvPicPr>
          <p:cNvPr id="14" name="Рисунок 1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70400" y="92364"/>
            <a:ext cx="2660074" cy="2512292"/>
          </a:xfrm>
          <a:prstGeom prst="rect">
            <a:avLst/>
          </a:prstGeom>
          <a:solidFill>
            <a:srgbClr val="FFFF00"/>
          </a:solidFill>
        </p:spPr>
      </p:pic>
      <p:sp>
        <p:nvSpPr>
          <p:cNvPr id="10" name="TextBox 9"/>
          <p:cNvSpPr txBox="1"/>
          <p:nvPr/>
        </p:nvSpPr>
        <p:spPr>
          <a:xfrm>
            <a:off x="572655" y="5611020"/>
            <a:ext cx="10455563" cy="70788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1"/>
            </a:solidFill>
          </a:ln>
          <a:scene3d>
            <a:camera prst="perspectiveRelaxedModerately"/>
            <a:lightRig rig="threePt" dir="t"/>
          </a:scene3d>
        </p:spPr>
        <p:txBody>
          <a:bodyPr wrap="square" rtlCol="0">
            <a:spAutoFit/>
          </a:bodyPr>
          <a:lstStyle/>
          <a:p>
            <a:pPr algn="ctr"/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Комитет по профилактике коррупционных правонарушений Оренбургской области</a:t>
            </a:r>
          </a:p>
          <a:p>
            <a:pPr algn="ctr"/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Оренбург, февраль 2022 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86327" y="2697020"/>
            <a:ext cx="11425381" cy="2467240"/>
          </a:xfrm>
          <a:solidFill>
            <a:schemeClr val="accent1">
              <a:lumMod val="60000"/>
              <a:lumOff val="40000"/>
            </a:schemeClr>
          </a:solidFill>
        </p:spPr>
        <p:txBody>
          <a:bodyPr>
            <a:noAutofit/>
          </a:bodyPr>
          <a:lstStyle/>
          <a:p>
            <a:pPr algn="ctr"/>
            <a:r>
              <a:rPr lang="ru-RU" sz="32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  <a:ea typeface="Ebrima" pitchFamily="2" charset="0"/>
                <a:cs typeface="Ebrima" pitchFamily="2" charset="0"/>
              </a:rPr>
              <a:t>Антикоррупционное декларирование в 2022 году. </a:t>
            </a:r>
            <a:br>
              <a:rPr lang="ru-RU" sz="32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  <a:ea typeface="Ebrima" pitchFamily="2" charset="0"/>
                <a:cs typeface="Ebrima" pitchFamily="2" charset="0"/>
              </a:rPr>
            </a:br>
            <a:r>
              <a:rPr lang="ru-RU" sz="32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  <a:ea typeface="Ebrima" pitchFamily="2" charset="0"/>
                <a:cs typeface="Ebrima" pitchFamily="2" charset="0"/>
              </a:rPr>
              <a:t>(подготовлены на основании методических рекомендаций и материалов министерства труда и социальной защиты Российской Федерации)</a:t>
            </a:r>
            <a:br>
              <a:rPr lang="ru-RU" sz="32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  <a:ea typeface="Ebrima" pitchFamily="2" charset="0"/>
                <a:cs typeface="Ebrima" pitchFamily="2" charset="0"/>
              </a:rPr>
            </a:br>
            <a:endParaRPr lang="ru-RU" sz="28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23403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" name="Группа 29"/>
          <p:cNvGrpSpPr/>
          <p:nvPr/>
        </p:nvGrpSpPr>
        <p:grpSpPr>
          <a:xfrm>
            <a:off x="0" y="0"/>
            <a:ext cx="12192000" cy="671879"/>
            <a:chOff x="0" y="0"/>
            <a:chExt cx="12192000" cy="671879"/>
          </a:xfrm>
        </p:grpSpPr>
        <p:sp>
          <p:nvSpPr>
            <p:cNvPr id="31" name="Прямоугольник 30"/>
            <p:cNvSpPr/>
            <p:nvPr/>
          </p:nvSpPr>
          <p:spPr>
            <a:xfrm>
              <a:off x="0" y="0"/>
              <a:ext cx="12192000" cy="36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2" name="Прямоугольник 31"/>
            <p:cNvSpPr/>
            <p:nvPr/>
          </p:nvSpPr>
          <p:spPr>
            <a:xfrm>
              <a:off x="0" y="355600"/>
              <a:ext cx="121920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3" name="Прямоугольник 32"/>
            <p:cNvSpPr/>
            <p:nvPr/>
          </p:nvSpPr>
          <p:spPr>
            <a:xfrm>
              <a:off x="5765800" y="457200"/>
              <a:ext cx="64262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4" name="Прямоугольник 33"/>
            <p:cNvSpPr/>
            <p:nvPr/>
          </p:nvSpPr>
          <p:spPr>
            <a:xfrm>
              <a:off x="6792000" y="563879"/>
              <a:ext cx="5400000" cy="1080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4" name="Номер слайда 13"/>
          <p:cNvSpPr>
            <a:spLocks noGrp="1"/>
          </p:cNvSpPr>
          <p:nvPr>
            <p:ph type="sldNum" sz="quarter" idx="12"/>
          </p:nvPr>
        </p:nvSpPr>
        <p:spPr>
          <a:xfrm>
            <a:off x="10972801" y="0"/>
            <a:ext cx="812800" cy="342900"/>
          </a:xfrm>
        </p:spPr>
        <p:txBody>
          <a:bodyPr/>
          <a:lstStyle/>
          <a:p>
            <a:fld id="{0F43F4AF-7D06-4FEB-900F-7B33DEC9A355}" type="slidenum">
              <a:rPr lang="ru-RU" sz="2800" b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pPr/>
              <a:t>10</a:t>
            </a:fld>
            <a:endParaRPr lang="ru-RU" sz="2800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870858" y="791734"/>
            <a:ext cx="1108891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accent6"/>
                </a:solidFill>
              </a:rPr>
              <a:t>Порядок оказания консультативной помощи по вопросам реализации антикоррупционного законодательства</a:t>
            </a:r>
          </a:p>
        </p:txBody>
      </p:sp>
      <p:graphicFrame>
        <p:nvGraphicFramePr>
          <p:cNvPr id="27" name="Схема 26">
            <a:extLst>
              <a:ext uri="{FF2B5EF4-FFF2-40B4-BE49-F238E27FC236}">
                <a16:creationId xmlns:a16="http://schemas.microsoft.com/office/drawing/2014/main" id="{C2B38FB8-59F8-4EB3-ADDE-352A0120855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35020354"/>
              </p:ext>
            </p:extLst>
          </p:nvPr>
        </p:nvGraphicFramePr>
        <p:xfrm>
          <a:off x="658973" y="2835347"/>
          <a:ext cx="10874055" cy="33014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8" name="Прямоугольник 27">
            <a:extLst>
              <a:ext uri="{FF2B5EF4-FFF2-40B4-BE49-F238E27FC236}">
                <a16:creationId xmlns:a16="http://schemas.microsoft.com/office/drawing/2014/main" id="{43F7F114-DAA9-433B-BA0E-74CBA7D94709}"/>
              </a:ext>
            </a:extLst>
          </p:cNvPr>
          <p:cNvSpPr/>
          <p:nvPr/>
        </p:nvSpPr>
        <p:spPr>
          <a:xfrm>
            <a:off x="451805" y="1742586"/>
            <a:ext cx="10874054" cy="97290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>
                <a:solidFill>
                  <a:schemeClr val="accent5"/>
                </a:solidFill>
              </a:rPr>
              <a:t>Организация консультативной помощи в контуре региональных и муниципальных органов</a:t>
            </a:r>
          </a:p>
        </p:txBody>
      </p:sp>
    </p:spTree>
    <p:extLst>
      <p:ext uri="{BB962C8B-B14F-4D97-AF65-F5344CB8AC3E}">
        <p14:creationId xmlns:p14="http://schemas.microsoft.com/office/powerpoint/2010/main" val="390487115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" name="Группа 29"/>
          <p:cNvGrpSpPr/>
          <p:nvPr/>
        </p:nvGrpSpPr>
        <p:grpSpPr>
          <a:xfrm>
            <a:off x="0" y="0"/>
            <a:ext cx="12192000" cy="671879"/>
            <a:chOff x="0" y="0"/>
            <a:chExt cx="12192000" cy="671879"/>
          </a:xfrm>
        </p:grpSpPr>
        <p:sp>
          <p:nvSpPr>
            <p:cNvPr id="31" name="Прямоугольник 30"/>
            <p:cNvSpPr/>
            <p:nvPr/>
          </p:nvSpPr>
          <p:spPr>
            <a:xfrm>
              <a:off x="0" y="0"/>
              <a:ext cx="12192000" cy="36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2" name="Прямоугольник 31"/>
            <p:cNvSpPr/>
            <p:nvPr/>
          </p:nvSpPr>
          <p:spPr>
            <a:xfrm>
              <a:off x="0" y="355600"/>
              <a:ext cx="121920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3" name="Прямоугольник 32"/>
            <p:cNvSpPr/>
            <p:nvPr/>
          </p:nvSpPr>
          <p:spPr>
            <a:xfrm>
              <a:off x="5765800" y="457200"/>
              <a:ext cx="64262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4" name="Прямоугольник 33"/>
            <p:cNvSpPr/>
            <p:nvPr/>
          </p:nvSpPr>
          <p:spPr>
            <a:xfrm>
              <a:off x="6792000" y="563879"/>
              <a:ext cx="5400000" cy="1080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4" name="Номер слайда 13"/>
          <p:cNvSpPr>
            <a:spLocks noGrp="1"/>
          </p:cNvSpPr>
          <p:nvPr>
            <p:ph type="sldNum" sz="quarter" idx="12"/>
          </p:nvPr>
        </p:nvSpPr>
        <p:spPr>
          <a:xfrm>
            <a:off x="10972801" y="0"/>
            <a:ext cx="812800" cy="342900"/>
          </a:xfrm>
        </p:spPr>
        <p:txBody>
          <a:bodyPr/>
          <a:lstStyle/>
          <a:p>
            <a:fld id="{0F43F4AF-7D06-4FEB-900F-7B33DEC9A355}" type="slidenum">
              <a:rPr lang="ru-RU" sz="2800" b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pPr/>
              <a:t>11</a:t>
            </a:fld>
            <a:endParaRPr lang="ru-RU" sz="2800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870858" y="791734"/>
            <a:ext cx="110889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accent6"/>
                </a:solidFill>
              </a:rPr>
              <a:t>Начало работы с декларацией</a:t>
            </a:r>
          </a:p>
        </p:txBody>
      </p: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id="{09F6AD2C-64AA-4932-9465-C76D422C964F}"/>
              </a:ext>
            </a:extLst>
          </p:cNvPr>
          <p:cNvSpPr/>
          <p:nvPr/>
        </p:nvSpPr>
        <p:spPr>
          <a:xfrm>
            <a:off x="365782" y="1253399"/>
            <a:ext cx="11448141" cy="1111110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Сроки декларационной кампании 2022 года: 1 (30) апреля 2022 года соответственно;</a:t>
            </a:r>
            <a:br>
              <a:rPr lang="ru-RU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В настоящее время решения о переносе не принимались;</a:t>
            </a:r>
          </a:p>
          <a:p>
            <a:r>
              <a:rPr lang="ru-RU" dirty="0">
                <a:solidFill>
                  <a:schemeClr val="accent1">
                    <a:lumMod val="75000"/>
                  </a:schemeClr>
                </a:solidFill>
                <a:cs typeface="Times New Roman" pitchFamily="18" charset="0"/>
              </a:rPr>
              <a:t>Учитывать эпидемиологическую ситуацию при организации декларационной кампании</a:t>
            </a:r>
            <a:endParaRPr lang="ru-RU" dirty="0">
              <a:cs typeface="Times New Roman" pitchFamily="18" charset="0"/>
            </a:endParaRPr>
          </a:p>
        </p:txBody>
      </p:sp>
      <p:sp>
        <p:nvSpPr>
          <p:cNvPr id="13" name="Прямоугольник 12">
            <a:extLst>
              <a:ext uri="{FF2B5EF4-FFF2-40B4-BE49-F238E27FC236}">
                <a16:creationId xmlns:a16="http://schemas.microsoft.com/office/drawing/2014/main" id="{3D4A6927-D22F-4BCF-984E-0113AF1AAF52}"/>
              </a:ext>
            </a:extLst>
          </p:cNvPr>
          <p:cNvSpPr/>
          <p:nvPr/>
        </p:nvSpPr>
        <p:spPr>
          <a:xfrm>
            <a:off x="365782" y="3879851"/>
            <a:ext cx="11448141" cy="1263126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1">
                    <a:lumMod val="75000"/>
                  </a:schemeClr>
                </a:solidFill>
                <a:cs typeface="Times New Roman" pitchFamily="18" charset="0"/>
              </a:rPr>
              <a:t>Юридически значимым для декларационной кампании 2022 года является перечень должностей, имеющий силу по состоянию на 31 декабря 2021 г.;</a:t>
            </a:r>
          </a:p>
          <a:p>
            <a:r>
              <a:rPr lang="ru-RU" dirty="0">
                <a:solidFill>
                  <a:schemeClr val="accent1">
                    <a:lumMod val="75000"/>
                  </a:schemeClr>
                </a:solidFill>
                <a:cs typeface="Times New Roman" pitchFamily="18" charset="0"/>
              </a:rPr>
              <a:t>Для ситуаций поступления / перевода с должности не в перечне на должность в перечень смотрим на актуальный перечень</a:t>
            </a:r>
            <a:endParaRPr lang="ru-RU" dirty="0">
              <a:cs typeface="Times New Roman" pitchFamily="18" charset="0"/>
            </a:endParaRPr>
          </a:p>
        </p:txBody>
      </p:sp>
      <p:sp>
        <p:nvSpPr>
          <p:cNvPr id="15" name="Прямоугольник 14">
            <a:extLst>
              <a:ext uri="{FF2B5EF4-FFF2-40B4-BE49-F238E27FC236}">
                <a16:creationId xmlns:a16="http://schemas.microsoft.com/office/drawing/2014/main" id="{46AD0E57-26F6-4FAD-99C0-3C2E8E6BCD94}"/>
              </a:ext>
            </a:extLst>
          </p:cNvPr>
          <p:cNvSpPr/>
          <p:nvPr/>
        </p:nvSpPr>
        <p:spPr>
          <a:xfrm>
            <a:off x="365782" y="5291803"/>
            <a:ext cx="11448141" cy="1008000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1">
                    <a:lumMod val="75000"/>
                  </a:schemeClr>
                </a:solidFill>
                <a:cs typeface="Times New Roman" pitchFamily="18" charset="0"/>
              </a:rPr>
              <a:t>Порядок представления справки утверждается НПА;</a:t>
            </a:r>
          </a:p>
          <a:p>
            <a:r>
              <a:rPr lang="ru-RU" dirty="0">
                <a:solidFill>
                  <a:schemeClr val="accent1">
                    <a:lumMod val="75000"/>
                  </a:schemeClr>
                </a:solidFill>
                <a:cs typeface="Times New Roman" pitchFamily="18" charset="0"/>
              </a:rPr>
              <a:t>Представление справки в электронном виде по общему правилу не предусмотрено </a:t>
            </a:r>
            <a:endParaRPr lang="ru-RU" dirty="0">
              <a:cs typeface="Times New Roman" pitchFamily="18" charset="0"/>
            </a:endParaRPr>
          </a:p>
        </p:txBody>
      </p:sp>
      <p:sp>
        <p:nvSpPr>
          <p:cNvPr id="16" name="Прямоугольник 15">
            <a:extLst>
              <a:ext uri="{FF2B5EF4-FFF2-40B4-BE49-F238E27FC236}">
                <a16:creationId xmlns:a16="http://schemas.microsoft.com/office/drawing/2014/main" id="{EAB85F6B-5CA9-4D1C-AF80-3D1238382CE1}"/>
              </a:ext>
            </a:extLst>
          </p:cNvPr>
          <p:cNvSpPr/>
          <p:nvPr/>
        </p:nvSpPr>
        <p:spPr>
          <a:xfrm>
            <a:off x="365782" y="2513335"/>
            <a:ext cx="11448141" cy="1217689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1">
                    <a:lumMod val="75000"/>
                  </a:schemeClr>
                </a:solidFill>
                <a:cs typeface="Times New Roman" pitchFamily="18" charset="0"/>
              </a:rPr>
              <a:t>Нахождение лица на длительном лечении не освобождает от обязанности представить декларации. В этой связи если декларационная кампания закончилась, лицо прошло лечение, ему необходимо в разумные сроки исполнить обязанность (это касается если лицо находилось на излечении весь период декларационной кампании и физически не могло находясь на лечении предоставить сведения)  </a:t>
            </a:r>
            <a:endParaRPr lang="ru-RU" dirty="0"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210663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36"/>
          <p:cNvGrpSpPr/>
          <p:nvPr/>
        </p:nvGrpSpPr>
        <p:grpSpPr>
          <a:xfrm>
            <a:off x="0" y="5"/>
            <a:ext cx="12192000" cy="671879"/>
            <a:chOff x="0" y="0"/>
            <a:chExt cx="12192000" cy="671879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0" y="0"/>
              <a:ext cx="12192000" cy="36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1" name="Прямоугольник 20"/>
            <p:cNvSpPr/>
            <p:nvPr/>
          </p:nvSpPr>
          <p:spPr>
            <a:xfrm>
              <a:off x="0" y="355600"/>
              <a:ext cx="121920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" name="Прямоугольник 21"/>
            <p:cNvSpPr/>
            <p:nvPr/>
          </p:nvSpPr>
          <p:spPr>
            <a:xfrm>
              <a:off x="5765800" y="457200"/>
              <a:ext cx="64262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3" name="Прямоугольник 22"/>
            <p:cNvSpPr/>
            <p:nvPr/>
          </p:nvSpPr>
          <p:spPr>
            <a:xfrm>
              <a:off x="6792000" y="563879"/>
              <a:ext cx="5400000" cy="1080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4" name="Номер слайда 13"/>
          <p:cNvSpPr>
            <a:spLocks noGrp="1"/>
          </p:cNvSpPr>
          <p:nvPr>
            <p:ph type="sldNum" sz="quarter" idx="12"/>
          </p:nvPr>
        </p:nvSpPr>
        <p:spPr>
          <a:xfrm>
            <a:off x="10638972" y="-43130"/>
            <a:ext cx="1146629" cy="406400"/>
          </a:xfrm>
        </p:spPr>
        <p:txBody>
          <a:bodyPr/>
          <a:lstStyle/>
          <a:p>
            <a:fld id="{0F43F4AF-7D06-4FEB-900F-7B33DEC9A355}" type="slidenum">
              <a:rPr lang="ru-RU" sz="2800" b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pPr/>
              <a:t>12</a:t>
            </a:fld>
            <a:endParaRPr lang="ru-RU" sz="2800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545400" y="784075"/>
            <a:ext cx="11088915" cy="461652"/>
          </a:xfrm>
          <a:prstGeom prst="rect">
            <a:avLst/>
          </a:prstGeom>
          <a:noFill/>
        </p:spPr>
        <p:txBody>
          <a:bodyPr wrap="square" lIns="91428" tIns="45712" rIns="91428" bIns="45712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accent6"/>
                </a:solidFill>
              </a:rPr>
              <a:t>Особенности при работе с СПО «Справки БК»</a:t>
            </a:r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27A9EA3C-BF18-4558-9110-3136F69B6B09}"/>
              </a:ext>
            </a:extLst>
          </p:cNvPr>
          <p:cNvSpPr/>
          <p:nvPr/>
        </p:nvSpPr>
        <p:spPr>
          <a:xfrm>
            <a:off x="1286289" y="1723934"/>
            <a:ext cx="10499312" cy="576000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При печати справки формируются зоны со служебной информацией (штриховые коды и т.п.), нанесение каких-либо пометок на которые не допускается</a:t>
            </a:r>
            <a:endParaRPr lang="ru-RU" dirty="0">
              <a:cs typeface="Times New Roman" pitchFamily="18" charset="0"/>
            </a:endParaRPr>
          </a:p>
        </p:txBody>
      </p:sp>
      <p:sp>
        <p:nvSpPr>
          <p:cNvPr id="4" name="Стрелка вправо 66">
            <a:extLst>
              <a:ext uri="{FF2B5EF4-FFF2-40B4-BE49-F238E27FC236}">
                <a16:creationId xmlns:a16="http://schemas.microsoft.com/office/drawing/2014/main" id="{BAE1F523-08E8-476C-92F6-36E216300465}"/>
              </a:ext>
            </a:extLst>
          </p:cNvPr>
          <p:cNvSpPr/>
          <p:nvPr/>
        </p:nvSpPr>
        <p:spPr>
          <a:xfrm>
            <a:off x="545400" y="1868473"/>
            <a:ext cx="438150" cy="286921"/>
          </a:xfrm>
          <a:prstGeom prst="rightArrow">
            <a:avLst/>
          </a:prstGeom>
          <a:solidFill>
            <a:srgbClr val="FDCFD0"/>
          </a:solidFill>
          <a:ln>
            <a:solidFill>
              <a:srgbClr val="C0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A2A8C333-4E37-4DB0-BE5C-910C10F8BEA2}"/>
              </a:ext>
            </a:extLst>
          </p:cNvPr>
          <p:cNvSpPr/>
          <p:nvPr/>
        </p:nvSpPr>
        <p:spPr>
          <a:xfrm>
            <a:off x="1286289" y="2910855"/>
            <a:ext cx="10499312" cy="576000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Не допускаются дефекты печати в виде полос, пятен (при дефектах барабана или картриджа принтера)</a:t>
            </a:r>
            <a:endParaRPr lang="ru-RU" dirty="0">
              <a:cs typeface="Times New Roman" pitchFamily="18" charset="0"/>
            </a:endParaRPr>
          </a:p>
        </p:txBody>
      </p:sp>
      <p:sp>
        <p:nvSpPr>
          <p:cNvPr id="7" name="Стрелка вправо 68">
            <a:extLst>
              <a:ext uri="{FF2B5EF4-FFF2-40B4-BE49-F238E27FC236}">
                <a16:creationId xmlns:a16="http://schemas.microsoft.com/office/drawing/2014/main" id="{1DD59A94-2FB0-400E-A107-70B7118DEA81}"/>
              </a:ext>
            </a:extLst>
          </p:cNvPr>
          <p:cNvSpPr/>
          <p:nvPr/>
        </p:nvSpPr>
        <p:spPr>
          <a:xfrm>
            <a:off x="545400" y="3052792"/>
            <a:ext cx="438150" cy="286921"/>
          </a:xfrm>
          <a:prstGeom prst="rightArrow">
            <a:avLst/>
          </a:prstGeom>
          <a:solidFill>
            <a:srgbClr val="FDCFD0"/>
          </a:solidFill>
          <a:ln>
            <a:solidFill>
              <a:srgbClr val="C0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DA9AE9F2-9EA5-4D46-8640-4AF8E0C78B3D}"/>
              </a:ext>
            </a:extLst>
          </p:cNvPr>
          <p:cNvSpPr/>
          <p:nvPr/>
        </p:nvSpPr>
        <p:spPr>
          <a:xfrm>
            <a:off x="1286289" y="2425395"/>
            <a:ext cx="10499312" cy="360000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Для печати справок используется лазерный принтер, обеспечивающий качественную печать</a:t>
            </a:r>
            <a:endParaRPr lang="ru-RU" dirty="0">
              <a:cs typeface="Times New Roman" pitchFamily="18" charset="0"/>
            </a:endParaRPr>
          </a:p>
        </p:txBody>
      </p:sp>
      <p:sp>
        <p:nvSpPr>
          <p:cNvPr id="9" name="Стрелка вправо 70">
            <a:extLst>
              <a:ext uri="{FF2B5EF4-FFF2-40B4-BE49-F238E27FC236}">
                <a16:creationId xmlns:a16="http://schemas.microsoft.com/office/drawing/2014/main" id="{149FB1F0-5A01-407C-AE60-6E72A4B906C6}"/>
              </a:ext>
            </a:extLst>
          </p:cNvPr>
          <p:cNvSpPr/>
          <p:nvPr/>
        </p:nvSpPr>
        <p:spPr>
          <a:xfrm>
            <a:off x="545400" y="2461934"/>
            <a:ext cx="438150" cy="286921"/>
          </a:xfrm>
          <a:prstGeom prst="rightArrow">
            <a:avLst/>
          </a:prstGeom>
          <a:solidFill>
            <a:srgbClr val="FDCFD0"/>
          </a:solidFill>
          <a:ln>
            <a:solidFill>
              <a:srgbClr val="C0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2400F1FD-DB89-43BD-9640-21FC7A31A34A}"/>
              </a:ext>
            </a:extLst>
          </p:cNvPr>
          <p:cNvSpPr/>
          <p:nvPr/>
        </p:nvSpPr>
        <p:spPr>
          <a:xfrm>
            <a:off x="1286289" y="3612315"/>
            <a:ext cx="10499312" cy="875385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Не допускается наличие подписи и пометок на линейных и двумерных штрих-кодах</a:t>
            </a:r>
            <a:br>
              <a:rPr lang="ru-RU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(подпись на справке может быть поставлена в правом нижнем углу всех страниц, кроме последней: на последней странице подпись ставится в специально отведенном месте)</a:t>
            </a:r>
            <a:endParaRPr lang="ru-RU" dirty="0">
              <a:cs typeface="Times New Roman" pitchFamily="18" charset="0"/>
            </a:endParaRPr>
          </a:p>
        </p:txBody>
      </p:sp>
      <p:sp>
        <p:nvSpPr>
          <p:cNvPr id="11" name="Стрелка вправо 72">
            <a:extLst>
              <a:ext uri="{FF2B5EF4-FFF2-40B4-BE49-F238E27FC236}">
                <a16:creationId xmlns:a16="http://schemas.microsoft.com/office/drawing/2014/main" id="{1F27F627-3B84-43F6-A0CD-3B45D4F105E2}"/>
              </a:ext>
            </a:extLst>
          </p:cNvPr>
          <p:cNvSpPr/>
          <p:nvPr/>
        </p:nvSpPr>
        <p:spPr>
          <a:xfrm>
            <a:off x="545400" y="3906546"/>
            <a:ext cx="438150" cy="286921"/>
          </a:xfrm>
          <a:prstGeom prst="rightArrow">
            <a:avLst/>
          </a:prstGeom>
          <a:solidFill>
            <a:srgbClr val="FDCFD0"/>
          </a:solidFill>
          <a:ln>
            <a:solidFill>
              <a:srgbClr val="C0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ямоугольник 12">
            <a:extLst>
              <a:ext uri="{FF2B5EF4-FFF2-40B4-BE49-F238E27FC236}">
                <a16:creationId xmlns:a16="http://schemas.microsoft.com/office/drawing/2014/main" id="{1E0D0F0D-0BA3-49F8-AFF0-46589B6D9E3B}"/>
              </a:ext>
            </a:extLst>
          </p:cNvPr>
          <p:cNvSpPr/>
          <p:nvPr/>
        </p:nvSpPr>
        <p:spPr>
          <a:xfrm>
            <a:off x="1286289" y="4613161"/>
            <a:ext cx="10499312" cy="360000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Не допускаются рукописные правки</a:t>
            </a:r>
            <a:endParaRPr lang="ru-RU" dirty="0">
              <a:cs typeface="Times New Roman" pitchFamily="18" charset="0"/>
            </a:endParaRPr>
          </a:p>
        </p:txBody>
      </p:sp>
      <p:sp>
        <p:nvSpPr>
          <p:cNvPr id="15" name="Стрелка вправо 77">
            <a:extLst>
              <a:ext uri="{FF2B5EF4-FFF2-40B4-BE49-F238E27FC236}">
                <a16:creationId xmlns:a16="http://schemas.microsoft.com/office/drawing/2014/main" id="{692F75AC-5867-4FEC-9EAE-73346E892BEE}"/>
              </a:ext>
            </a:extLst>
          </p:cNvPr>
          <p:cNvSpPr/>
          <p:nvPr/>
        </p:nvSpPr>
        <p:spPr>
          <a:xfrm>
            <a:off x="545400" y="4649700"/>
            <a:ext cx="438150" cy="286921"/>
          </a:xfrm>
          <a:prstGeom prst="rightArrow">
            <a:avLst/>
          </a:prstGeom>
          <a:solidFill>
            <a:srgbClr val="FDCFD0"/>
          </a:solidFill>
          <a:ln>
            <a:solidFill>
              <a:srgbClr val="C0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1978489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36"/>
          <p:cNvGrpSpPr/>
          <p:nvPr/>
        </p:nvGrpSpPr>
        <p:grpSpPr>
          <a:xfrm>
            <a:off x="0" y="5"/>
            <a:ext cx="12192000" cy="671879"/>
            <a:chOff x="0" y="0"/>
            <a:chExt cx="12192000" cy="671879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0" y="0"/>
              <a:ext cx="12192000" cy="36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1" name="Прямоугольник 20"/>
            <p:cNvSpPr/>
            <p:nvPr/>
          </p:nvSpPr>
          <p:spPr>
            <a:xfrm>
              <a:off x="0" y="355600"/>
              <a:ext cx="121920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" name="Прямоугольник 21"/>
            <p:cNvSpPr/>
            <p:nvPr/>
          </p:nvSpPr>
          <p:spPr>
            <a:xfrm>
              <a:off x="5765800" y="457200"/>
              <a:ext cx="64262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3" name="Прямоугольник 22"/>
            <p:cNvSpPr/>
            <p:nvPr/>
          </p:nvSpPr>
          <p:spPr>
            <a:xfrm>
              <a:off x="6792000" y="563879"/>
              <a:ext cx="5400000" cy="1080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4" name="Номер слайда 13"/>
          <p:cNvSpPr>
            <a:spLocks noGrp="1"/>
          </p:cNvSpPr>
          <p:nvPr>
            <p:ph type="sldNum" sz="quarter" idx="12"/>
          </p:nvPr>
        </p:nvSpPr>
        <p:spPr>
          <a:xfrm>
            <a:off x="10638972" y="-43130"/>
            <a:ext cx="1146629" cy="406400"/>
          </a:xfrm>
        </p:spPr>
        <p:txBody>
          <a:bodyPr/>
          <a:lstStyle/>
          <a:p>
            <a:fld id="{0F43F4AF-7D06-4FEB-900F-7B33DEC9A355}" type="slidenum">
              <a:rPr lang="ru-RU" sz="2800" b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pPr/>
              <a:t>13</a:t>
            </a:fld>
            <a:endParaRPr lang="ru-RU" sz="2800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545400" y="784075"/>
            <a:ext cx="11088915" cy="461652"/>
          </a:xfrm>
          <a:prstGeom prst="rect">
            <a:avLst/>
          </a:prstGeom>
          <a:noFill/>
        </p:spPr>
        <p:txBody>
          <a:bodyPr wrap="square" lIns="91428" tIns="45712" rIns="91428" bIns="45712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accent6"/>
                </a:solidFill>
              </a:rPr>
              <a:t>Особенности работы с СПО «Справки БК»</a:t>
            </a:r>
          </a:p>
        </p:txBody>
      </p:sp>
      <p:sp>
        <p:nvSpPr>
          <p:cNvPr id="16" name="Прямоугольник 15">
            <a:extLst>
              <a:ext uri="{FF2B5EF4-FFF2-40B4-BE49-F238E27FC236}">
                <a16:creationId xmlns:a16="http://schemas.microsoft.com/office/drawing/2014/main" id="{C0FDF76A-FF2A-47F2-8DC4-93E7642C63FE}"/>
              </a:ext>
            </a:extLst>
          </p:cNvPr>
          <p:cNvSpPr/>
          <p:nvPr/>
        </p:nvSpPr>
        <p:spPr>
          <a:xfrm>
            <a:off x="1286289" y="1981884"/>
            <a:ext cx="10499312" cy="576000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Листы одной справки не следует менять или вставлять в другие справки, даже если они содержат идентичную информацию</a:t>
            </a:r>
            <a:endParaRPr lang="ru-RU" dirty="0">
              <a:cs typeface="Times New Roman" pitchFamily="18" charset="0"/>
            </a:endParaRPr>
          </a:p>
        </p:txBody>
      </p:sp>
      <p:sp>
        <p:nvSpPr>
          <p:cNvPr id="17" name="Стрелка вправо 77">
            <a:extLst>
              <a:ext uri="{FF2B5EF4-FFF2-40B4-BE49-F238E27FC236}">
                <a16:creationId xmlns:a16="http://schemas.microsoft.com/office/drawing/2014/main" id="{FF0D650E-76E3-4D1E-AF45-C9FFEA49DD3F}"/>
              </a:ext>
            </a:extLst>
          </p:cNvPr>
          <p:cNvSpPr/>
          <p:nvPr/>
        </p:nvSpPr>
        <p:spPr>
          <a:xfrm>
            <a:off x="545400" y="2126423"/>
            <a:ext cx="438150" cy="286921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>
            <a:extLst>
              <a:ext uri="{FF2B5EF4-FFF2-40B4-BE49-F238E27FC236}">
                <a16:creationId xmlns:a16="http://schemas.microsoft.com/office/drawing/2014/main" id="{6CCE9752-797B-47AA-8312-042562499172}"/>
              </a:ext>
            </a:extLst>
          </p:cNvPr>
          <p:cNvSpPr/>
          <p:nvPr/>
        </p:nvSpPr>
        <p:spPr>
          <a:xfrm>
            <a:off x="1286289" y="2915491"/>
            <a:ext cx="10499312" cy="360000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Справки не рекомендуется прошивать и фиксировать скрепкой</a:t>
            </a:r>
            <a:endParaRPr lang="ru-RU" dirty="0">
              <a:cs typeface="Times New Roman" pitchFamily="18" charset="0"/>
            </a:endParaRPr>
          </a:p>
        </p:txBody>
      </p:sp>
      <p:sp>
        <p:nvSpPr>
          <p:cNvPr id="19" name="Стрелка вправо 77">
            <a:extLst>
              <a:ext uri="{FF2B5EF4-FFF2-40B4-BE49-F238E27FC236}">
                <a16:creationId xmlns:a16="http://schemas.microsoft.com/office/drawing/2014/main" id="{D9E3F76C-A1B9-49B7-9681-BD0C8BD0F2CF}"/>
              </a:ext>
            </a:extLst>
          </p:cNvPr>
          <p:cNvSpPr/>
          <p:nvPr/>
        </p:nvSpPr>
        <p:spPr>
          <a:xfrm>
            <a:off x="545400" y="2952029"/>
            <a:ext cx="438150" cy="286921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>
            <a:extLst>
              <a:ext uri="{FF2B5EF4-FFF2-40B4-BE49-F238E27FC236}">
                <a16:creationId xmlns:a16="http://schemas.microsoft.com/office/drawing/2014/main" id="{B67C7483-F4A7-45AF-A482-C3FA8339AD78}"/>
              </a:ext>
            </a:extLst>
          </p:cNvPr>
          <p:cNvSpPr/>
          <p:nvPr/>
        </p:nvSpPr>
        <p:spPr>
          <a:xfrm>
            <a:off x="1286289" y="3633098"/>
            <a:ext cx="10499312" cy="360000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Рекомендуется обеспечить печать справки и ее заверение в течение одного дня </a:t>
            </a:r>
            <a:endParaRPr lang="ru-RU" dirty="0">
              <a:cs typeface="Times New Roman" pitchFamily="18" charset="0"/>
            </a:endParaRPr>
          </a:p>
        </p:txBody>
      </p:sp>
      <p:sp>
        <p:nvSpPr>
          <p:cNvPr id="24" name="Стрелка вправо 77">
            <a:extLst>
              <a:ext uri="{FF2B5EF4-FFF2-40B4-BE49-F238E27FC236}">
                <a16:creationId xmlns:a16="http://schemas.microsoft.com/office/drawing/2014/main" id="{CBD3577E-5ABB-4461-B036-5A197B45794D}"/>
              </a:ext>
            </a:extLst>
          </p:cNvPr>
          <p:cNvSpPr/>
          <p:nvPr/>
        </p:nvSpPr>
        <p:spPr>
          <a:xfrm>
            <a:off x="545400" y="3669637"/>
            <a:ext cx="438150" cy="286921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рямоугольник 25">
            <a:extLst>
              <a:ext uri="{FF2B5EF4-FFF2-40B4-BE49-F238E27FC236}">
                <a16:creationId xmlns:a16="http://schemas.microsoft.com/office/drawing/2014/main" id="{2BA0F1C9-86FD-4CB4-99C3-E95A9BC9E9C3}"/>
              </a:ext>
            </a:extLst>
          </p:cNvPr>
          <p:cNvSpPr/>
          <p:nvPr/>
        </p:nvSpPr>
        <p:spPr>
          <a:xfrm>
            <a:off x="1286289" y="4350704"/>
            <a:ext cx="10499312" cy="576000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Не рекомендуется осуществлять подмену листов справки, листами, напечатанными в иной момент времени</a:t>
            </a:r>
            <a:endParaRPr lang="ru-RU" dirty="0">
              <a:cs typeface="Times New Roman" pitchFamily="18" charset="0"/>
            </a:endParaRPr>
          </a:p>
        </p:txBody>
      </p:sp>
      <p:sp>
        <p:nvSpPr>
          <p:cNvPr id="28" name="Стрелка вправо 77">
            <a:extLst>
              <a:ext uri="{FF2B5EF4-FFF2-40B4-BE49-F238E27FC236}">
                <a16:creationId xmlns:a16="http://schemas.microsoft.com/office/drawing/2014/main" id="{C46671BE-96A0-4142-9E1A-8BDE17F469C0}"/>
              </a:ext>
            </a:extLst>
          </p:cNvPr>
          <p:cNvSpPr/>
          <p:nvPr/>
        </p:nvSpPr>
        <p:spPr>
          <a:xfrm>
            <a:off x="545400" y="4495243"/>
            <a:ext cx="438150" cy="286921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6740203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36"/>
          <p:cNvGrpSpPr/>
          <p:nvPr/>
        </p:nvGrpSpPr>
        <p:grpSpPr>
          <a:xfrm>
            <a:off x="0" y="5"/>
            <a:ext cx="12192000" cy="671879"/>
            <a:chOff x="0" y="0"/>
            <a:chExt cx="12192000" cy="671879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0" y="0"/>
              <a:ext cx="12192000" cy="36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1" name="Прямоугольник 20"/>
            <p:cNvSpPr/>
            <p:nvPr/>
          </p:nvSpPr>
          <p:spPr>
            <a:xfrm>
              <a:off x="0" y="355600"/>
              <a:ext cx="121920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" name="Прямоугольник 21"/>
            <p:cNvSpPr/>
            <p:nvPr/>
          </p:nvSpPr>
          <p:spPr>
            <a:xfrm>
              <a:off x="5765800" y="457200"/>
              <a:ext cx="64262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3" name="Прямоугольник 22"/>
            <p:cNvSpPr/>
            <p:nvPr/>
          </p:nvSpPr>
          <p:spPr>
            <a:xfrm>
              <a:off x="6792000" y="563879"/>
              <a:ext cx="5400000" cy="1080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4" name="Номер слайда 13"/>
          <p:cNvSpPr>
            <a:spLocks noGrp="1"/>
          </p:cNvSpPr>
          <p:nvPr>
            <p:ph type="sldNum" sz="quarter" idx="12"/>
          </p:nvPr>
        </p:nvSpPr>
        <p:spPr>
          <a:xfrm>
            <a:off x="10638972" y="-43130"/>
            <a:ext cx="1146629" cy="406400"/>
          </a:xfrm>
        </p:spPr>
        <p:txBody>
          <a:bodyPr/>
          <a:lstStyle/>
          <a:p>
            <a:fld id="{0F43F4AF-7D06-4FEB-900F-7B33DEC9A355}" type="slidenum">
              <a:rPr lang="ru-RU" sz="2800" b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pPr/>
              <a:t>14</a:t>
            </a:fld>
            <a:endParaRPr lang="ru-RU" sz="2800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545400" y="784075"/>
            <a:ext cx="11088915" cy="461649"/>
          </a:xfrm>
          <a:prstGeom prst="rect">
            <a:avLst/>
          </a:prstGeom>
          <a:noFill/>
        </p:spPr>
        <p:txBody>
          <a:bodyPr wrap="square" lIns="91428" tIns="45712" rIns="91428" bIns="45712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accent6"/>
                </a:solidFill>
              </a:rPr>
              <a:t>Особенности работы с СПО «Справки БК»</a:t>
            </a:r>
          </a:p>
        </p:txBody>
      </p:sp>
      <p:sp>
        <p:nvSpPr>
          <p:cNvPr id="16" name="Прямоугольник 15">
            <a:extLst>
              <a:ext uri="{FF2B5EF4-FFF2-40B4-BE49-F238E27FC236}">
                <a16:creationId xmlns:a16="http://schemas.microsoft.com/office/drawing/2014/main" id="{C0FDF76A-FF2A-47F2-8DC4-93E7642C63FE}"/>
              </a:ext>
            </a:extLst>
          </p:cNvPr>
          <p:cNvSpPr/>
          <p:nvPr/>
        </p:nvSpPr>
        <p:spPr>
          <a:xfrm>
            <a:off x="365857" y="1357915"/>
            <a:ext cx="11448000" cy="794792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Не рекомендуем печатать справку на листах формата А5, а также использовать двустороннюю печать</a:t>
            </a:r>
            <a:endParaRPr lang="ru-RU" dirty="0">
              <a:cs typeface="Times New Roman" pitchFamily="18" charset="0"/>
            </a:endParaRPr>
          </a:p>
        </p:txBody>
      </p:sp>
      <p:sp>
        <p:nvSpPr>
          <p:cNvPr id="20" name="Прямоугольник 19">
            <a:extLst>
              <a:ext uri="{FF2B5EF4-FFF2-40B4-BE49-F238E27FC236}">
                <a16:creationId xmlns:a16="http://schemas.microsoft.com/office/drawing/2014/main" id="{B67C7483-F4A7-45AF-A482-C3FA8339AD78}"/>
              </a:ext>
            </a:extLst>
          </p:cNvPr>
          <p:cNvSpPr/>
          <p:nvPr/>
        </p:nvSpPr>
        <p:spPr>
          <a:xfrm>
            <a:off x="365857" y="3293557"/>
            <a:ext cx="11448000" cy="1019825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Невозможность подать справку </a:t>
            </a:r>
            <a:r>
              <a:rPr lang="ru-RU" dirty="0" err="1">
                <a:solidFill>
                  <a:schemeClr val="accent1">
                    <a:lumMod val="75000"/>
                  </a:schemeClr>
                </a:solidFill>
              </a:rPr>
              <a:t>ситуативна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 и достаточно вариативна, брачный договор не является уважительной и объективной причиной; согласие на обработку персональных данных не требуется;</a:t>
            </a:r>
          </a:p>
        </p:txBody>
      </p:sp>
      <p:sp>
        <p:nvSpPr>
          <p:cNvPr id="27" name="Прямоугольник 26">
            <a:extLst>
              <a:ext uri="{FF2B5EF4-FFF2-40B4-BE49-F238E27FC236}">
                <a16:creationId xmlns:a16="http://schemas.microsoft.com/office/drawing/2014/main" id="{5ECB26EA-4A0F-4001-B68B-AE8A7E6BB5ED}"/>
              </a:ext>
            </a:extLst>
          </p:cNvPr>
          <p:cNvSpPr/>
          <p:nvPr/>
        </p:nvSpPr>
        <p:spPr>
          <a:xfrm>
            <a:off x="365857" y="2332632"/>
            <a:ext cx="11448000" cy="714385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СПО «Справки БК» разработано ФСО России, а не Минтрудом России</a:t>
            </a:r>
            <a:endParaRPr lang="ru-RU" dirty="0">
              <a:cs typeface="Times New Roman" pitchFamily="18" charset="0"/>
            </a:endParaRPr>
          </a:p>
        </p:txBody>
      </p:sp>
      <p:sp>
        <p:nvSpPr>
          <p:cNvPr id="15" name="Прямоугольник 14">
            <a:extLst>
              <a:ext uri="{FF2B5EF4-FFF2-40B4-BE49-F238E27FC236}">
                <a16:creationId xmlns:a16="http://schemas.microsoft.com/office/drawing/2014/main" id="{A3A0C49D-7F29-424B-ACD4-634D062C79EA}"/>
              </a:ext>
            </a:extLst>
          </p:cNvPr>
          <p:cNvSpPr/>
          <p:nvPr/>
        </p:nvSpPr>
        <p:spPr>
          <a:xfrm>
            <a:off x="365857" y="4872419"/>
            <a:ext cx="11448000" cy="1186411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Заявление о невозможности подкрепляются подтверждающими документами, общие фразы: </a:t>
            </a:r>
          </a:p>
          <a:p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«не общаемся», «не поддерживаем контакт» должны оцениваться критически. Несмотря на срок, предусмотренный законом, указанные заявления подаются заблаговременно, как можно раньше, так как возможны различные решения комиссии. </a:t>
            </a:r>
            <a:endParaRPr lang="ru-RU" dirty="0"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656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36"/>
          <p:cNvGrpSpPr/>
          <p:nvPr/>
        </p:nvGrpSpPr>
        <p:grpSpPr>
          <a:xfrm>
            <a:off x="0" y="5"/>
            <a:ext cx="12192000" cy="671879"/>
            <a:chOff x="0" y="0"/>
            <a:chExt cx="12192000" cy="671879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0" y="0"/>
              <a:ext cx="12192000" cy="36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1" name="Прямоугольник 20"/>
            <p:cNvSpPr/>
            <p:nvPr/>
          </p:nvSpPr>
          <p:spPr>
            <a:xfrm>
              <a:off x="0" y="355600"/>
              <a:ext cx="121920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" name="Прямоугольник 21"/>
            <p:cNvSpPr/>
            <p:nvPr/>
          </p:nvSpPr>
          <p:spPr>
            <a:xfrm>
              <a:off x="5765800" y="457200"/>
              <a:ext cx="64262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3" name="Прямоугольник 22"/>
            <p:cNvSpPr/>
            <p:nvPr/>
          </p:nvSpPr>
          <p:spPr>
            <a:xfrm>
              <a:off x="6792000" y="563879"/>
              <a:ext cx="5400000" cy="1080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4" name="Номер слайда 13"/>
          <p:cNvSpPr>
            <a:spLocks noGrp="1"/>
          </p:cNvSpPr>
          <p:nvPr>
            <p:ph type="sldNum" sz="quarter" idx="12"/>
          </p:nvPr>
        </p:nvSpPr>
        <p:spPr>
          <a:xfrm>
            <a:off x="10638972" y="-43130"/>
            <a:ext cx="1146629" cy="406400"/>
          </a:xfrm>
        </p:spPr>
        <p:txBody>
          <a:bodyPr/>
          <a:lstStyle/>
          <a:p>
            <a:fld id="{0F43F4AF-7D06-4FEB-900F-7B33DEC9A355}" type="slidenum">
              <a:rPr lang="ru-RU" sz="2800" b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pPr/>
              <a:t>15</a:t>
            </a:fld>
            <a:endParaRPr lang="ru-RU" sz="2800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545400" y="784075"/>
            <a:ext cx="11088915" cy="461652"/>
          </a:xfrm>
          <a:prstGeom prst="rect">
            <a:avLst/>
          </a:prstGeom>
          <a:noFill/>
        </p:spPr>
        <p:txBody>
          <a:bodyPr wrap="square" lIns="91428" tIns="45712" rIns="91428" bIns="45712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accent6"/>
                </a:solidFill>
              </a:rPr>
              <a:t>Общие вопросы по представлению справки</a:t>
            </a:r>
          </a:p>
        </p:txBody>
      </p:sp>
      <p:sp>
        <p:nvSpPr>
          <p:cNvPr id="18" name="Прямоугольник 17">
            <a:extLst>
              <a:ext uri="{FF2B5EF4-FFF2-40B4-BE49-F238E27FC236}">
                <a16:creationId xmlns:a16="http://schemas.microsoft.com/office/drawing/2014/main" id="{6B0232FD-B8F5-44B5-8205-4842917C7C1B}"/>
              </a:ext>
            </a:extLst>
          </p:cNvPr>
          <p:cNvSpPr/>
          <p:nvPr/>
        </p:nvSpPr>
        <p:spPr>
          <a:xfrm>
            <a:off x="365782" y="2529023"/>
            <a:ext cx="11448000" cy="360000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1">
                    <a:lumMod val="75000"/>
                  </a:schemeClr>
                </a:solidFill>
                <a:cs typeface="Times New Roman" pitchFamily="18" charset="0"/>
              </a:rPr>
              <a:t>По общему правилу, справка подается один раз; уточненная справка также подается один раз</a:t>
            </a:r>
            <a:endParaRPr lang="ru-RU" dirty="0">
              <a:cs typeface="Times New Roman" pitchFamily="18" charset="0"/>
            </a:endParaRPr>
          </a:p>
        </p:txBody>
      </p:sp>
      <p:sp>
        <p:nvSpPr>
          <p:cNvPr id="19" name="Прямоугольник 18">
            <a:extLst>
              <a:ext uri="{FF2B5EF4-FFF2-40B4-BE49-F238E27FC236}">
                <a16:creationId xmlns:a16="http://schemas.microsoft.com/office/drawing/2014/main" id="{7EB8C388-9136-402C-84B2-D06F614105F6}"/>
              </a:ext>
            </a:extLst>
          </p:cNvPr>
          <p:cNvSpPr/>
          <p:nvPr/>
        </p:nvSpPr>
        <p:spPr>
          <a:xfrm>
            <a:off x="365782" y="2981009"/>
            <a:ext cx="11448000" cy="648000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1">
                    <a:lumMod val="75000"/>
                  </a:schemeClr>
                </a:solidFill>
                <a:cs typeface="Times New Roman" pitchFamily="18" charset="0"/>
              </a:rPr>
              <a:t>Уточненная справка подается в течение месяца со дня окончания декларационной кампании: </a:t>
            </a:r>
            <a:br>
              <a:rPr lang="ru-RU" dirty="0">
                <a:solidFill>
                  <a:schemeClr val="accent1">
                    <a:lumMod val="75000"/>
                  </a:schemeClr>
                </a:solidFill>
                <a:cs typeface="Times New Roman" pitchFamily="18" charset="0"/>
              </a:rPr>
            </a:br>
            <a:r>
              <a:rPr lang="ru-RU" dirty="0">
                <a:solidFill>
                  <a:schemeClr val="accent1">
                    <a:lumMod val="75000"/>
                  </a:schemeClr>
                </a:solidFill>
                <a:cs typeface="Times New Roman" pitchFamily="18" charset="0"/>
              </a:rPr>
              <a:t>подать уточненную справку в период декларационной кампании нельзя</a:t>
            </a:r>
            <a:endParaRPr lang="ru-RU" dirty="0">
              <a:cs typeface="Times New Roman" pitchFamily="18" charset="0"/>
            </a:endParaRPr>
          </a:p>
        </p:txBody>
      </p:sp>
      <p:sp>
        <p:nvSpPr>
          <p:cNvPr id="20" name="Прямоугольник 19">
            <a:extLst>
              <a:ext uri="{FF2B5EF4-FFF2-40B4-BE49-F238E27FC236}">
                <a16:creationId xmlns:a16="http://schemas.microsoft.com/office/drawing/2014/main" id="{A1CAD9FE-DCC8-47B5-B5DC-F911FA71F79C}"/>
              </a:ext>
            </a:extLst>
          </p:cNvPr>
          <p:cNvSpPr/>
          <p:nvPr/>
        </p:nvSpPr>
        <p:spPr>
          <a:xfrm>
            <a:off x="365782" y="1429037"/>
            <a:ext cx="11448000" cy="1008000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Справка распечатывается, подписывается и включается в личное дело (при наличии); </a:t>
            </a:r>
            <a:br>
              <a:rPr lang="ru-RU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представление 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.XSB 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файла не отменяет необходимость представить справку в бумажном варианте (необходимо предусмотреть соответствующие положения в порядке представления справки)</a:t>
            </a:r>
            <a:endParaRPr lang="ru-RU" dirty="0">
              <a:cs typeface="Times New Roman" pitchFamily="18" charset="0"/>
            </a:endParaRPr>
          </a:p>
        </p:txBody>
      </p:sp>
      <p:sp>
        <p:nvSpPr>
          <p:cNvPr id="15" name="Прямоугольник 14">
            <a:extLst>
              <a:ext uri="{FF2B5EF4-FFF2-40B4-BE49-F238E27FC236}">
                <a16:creationId xmlns:a16="http://schemas.microsoft.com/office/drawing/2014/main" id="{FA0B7E28-D4BB-41DD-95AD-2C8CFDDEA442}"/>
              </a:ext>
            </a:extLst>
          </p:cNvPr>
          <p:cNvSpPr/>
          <p:nvPr/>
        </p:nvSpPr>
        <p:spPr>
          <a:xfrm>
            <a:off x="365782" y="4460982"/>
            <a:ext cx="11448000" cy="648000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1">
                    <a:lumMod val="75000"/>
                  </a:schemeClr>
                </a:solidFill>
                <a:cs typeface="Times New Roman" pitchFamily="18" charset="0"/>
              </a:rPr>
              <a:t>Обязательные для приложения к справке документы предусмотрены для разделов 2 и 4, все остальное – факультативно и по желанию декларанта; все приложения приобщаются к справке</a:t>
            </a:r>
            <a:endParaRPr lang="ru-RU" dirty="0">
              <a:cs typeface="Times New Roman" pitchFamily="18" charset="0"/>
            </a:endParaRPr>
          </a:p>
        </p:txBody>
      </p:sp>
      <p:sp>
        <p:nvSpPr>
          <p:cNvPr id="16" name="Прямоугольник 15">
            <a:extLst>
              <a:ext uri="{FF2B5EF4-FFF2-40B4-BE49-F238E27FC236}">
                <a16:creationId xmlns:a16="http://schemas.microsoft.com/office/drawing/2014/main" id="{F4289B70-7A41-4D2B-B478-7472FFD3345A}"/>
              </a:ext>
            </a:extLst>
          </p:cNvPr>
          <p:cNvSpPr/>
          <p:nvPr/>
        </p:nvSpPr>
        <p:spPr>
          <a:xfrm>
            <a:off x="365782" y="5200968"/>
            <a:ext cx="11448000" cy="360000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1">
                    <a:lumMod val="75000"/>
                  </a:schemeClr>
                </a:solidFill>
                <a:cs typeface="Times New Roman" pitchFamily="18" charset="0"/>
              </a:rPr>
              <a:t>При приеме справки необходимо оценивать ее форму: сдана ли с использованием СПО версии от 2.5.0</a:t>
            </a:r>
            <a:endParaRPr lang="ru-RU" dirty="0">
              <a:cs typeface="Times New Roman" pitchFamily="18" charset="0"/>
            </a:endParaRPr>
          </a:p>
        </p:txBody>
      </p:sp>
      <p:sp>
        <p:nvSpPr>
          <p:cNvPr id="24" name="Прямоугольник 23">
            <a:extLst>
              <a:ext uri="{FF2B5EF4-FFF2-40B4-BE49-F238E27FC236}">
                <a16:creationId xmlns:a16="http://schemas.microsoft.com/office/drawing/2014/main" id="{C4EAC368-7188-4B3F-A53B-2CD54488722A}"/>
              </a:ext>
            </a:extLst>
          </p:cNvPr>
          <p:cNvSpPr/>
          <p:nvPr/>
        </p:nvSpPr>
        <p:spPr>
          <a:xfrm>
            <a:off x="365782" y="3720995"/>
            <a:ext cx="11448000" cy="648000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1">
                    <a:lumMod val="75000"/>
                  </a:schemeClr>
                </a:solidFill>
                <a:cs typeface="Times New Roman" pitchFamily="18" charset="0"/>
              </a:rPr>
              <a:t>Представление уточненных сведений предусматривает повторное представление только справки, в которой не отражены или не полностью отражены какие-либо сведения либо имеются ошибки</a:t>
            </a:r>
            <a:endParaRPr lang="ru-RU" dirty="0">
              <a:cs typeface="Times New Roman" pitchFamily="18" charset="0"/>
            </a:endParaRPr>
          </a:p>
        </p:txBody>
      </p:sp>
      <p:sp>
        <p:nvSpPr>
          <p:cNvPr id="25" name="Прямоугольник 24">
            <a:extLst>
              <a:ext uri="{FF2B5EF4-FFF2-40B4-BE49-F238E27FC236}">
                <a16:creationId xmlns:a16="http://schemas.microsoft.com/office/drawing/2014/main" id="{EA622AD5-358E-4E7B-8283-DE90DEEFBE29}"/>
              </a:ext>
            </a:extLst>
          </p:cNvPr>
          <p:cNvSpPr/>
          <p:nvPr/>
        </p:nvSpPr>
        <p:spPr>
          <a:xfrm>
            <a:off x="365782" y="5652956"/>
            <a:ext cx="11448000" cy="1008000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1">
                    <a:lumMod val="75000"/>
                  </a:schemeClr>
                </a:solidFill>
                <a:cs typeface="Times New Roman" pitchFamily="18" charset="0"/>
              </a:rPr>
              <a:t>Сведения, представленные в период декларационной кампании служащим (работником), уволившимся до наступления срока размещения таких сведений, не подлежат опубликованию на официальном сайте в информационно-телекоммуникационной сети "Интернет"</a:t>
            </a:r>
            <a:endParaRPr lang="ru-RU" dirty="0"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663536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5"/>
          <p:cNvGrpSpPr/>
          <p:nvPr/>
        </p:nvGrpSpPr>
        <p:grpSpPr>
          <a:xfrm>
            <a:off x="0" y="0"/>
            <a:ext cx="12192000" cy="671879"/>
            <a:chOff x="0" y="0"/>
            <a:chExt cx="12192000" cy="671879"/>
          </a:xfrm>
        </p:grpSpPr>
        <p:sp>
          <p:nvSpPr>
            <p:cNvPr id="17" name="Прямоугольник 16"/>
            <p:cNvSpPr/>
            <p:nvPr/>
          </p:nvSpPr>
          <p:spPr>
            <a:xfrm>
              <a:off x="0" y="0"/>
              <a:ext cx="12192000" cy="36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9" name="Прямоугольник 18"/>
            <p:cNvSpPr/>
            <p:nvPr/>
          </p:nvSpPr>
          <p:spPr>
            <a:xfrm>
              <a:off x="0" y="355600"/>
              <a:ext cx="121920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0" name="Прямоугольник 19"/>
            <p:cNvSpPr/>
            <p:nvPr/>
          </p:nvSpPr>
          <p:spPr>
            <a:xfrm>
              <a:off x="5765800" y="457200"/>
              <a:ext cx="64262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4" name="Прямоугольник 23"/>
            <p:cNvSpPr/>
            <p:nvPr/>
          </p:nvSpPr>
          <p:spPr>
            <a:xfrm>
              <a:off x="6792000" y="563879"/>
              <a:ext cx="5400000" cy="1080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4" name="Номер слайда 13"/>
          <p:cNvSpPr>
            <a:spLocks noGrp="1"/>
          </p:cNvSpPr>
          <p:nvPr>
            <p:ph type="sldNum" sz="quarter" idx="12"/>
          </p:nvPr>
        </p:nvSpPr>
        <p:spPr>
          <a:xfrm>
            <a:off x="11022677" y="0"/>
            <a:ext cx="762924" cy="342900"/>
          </a:xfrm>
        </p:spPr>
        <p:txBody>
          <a:bodyPr/>
          <a:lstStyle/>
          <a:p>
            <a:fld id="{0F43F4AF-7D06-4FEB-900F-7B33DEC9A355}" type="slidenum">
              <a:rPr lang="ru-RU" sz="2800" b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pPr/>
              <a:t>16</a:t>
            </a:fld>
            <a:endParaRPr lang="ru-RU" sz="2800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22" name="Прямоугольник 21">
            <a:extLst>
              <a:ext uri="{FF2B5EF4-FFF2-40B4-BE49-F238E27FC236}">
                <a16:creationId xmlns:a16="http://schemas.microsoft.com/office/drawing/2014/main" id="{9B22FB9D-5F64-4035-81E0-37E2AA2CEB23}"/>
              </a:ext>
            </a:extLst>
          </p:cNvPr>
          <p:cNvSpPr/>
          <p:nvPr/>
        </p:nvSpPr>
        <p:spPr>
          <a:xfrm>
            <a:off x="371929" y="3737431"/>
            <a:ext cx="11448141" cy="648000"/>
          </a:xfrm>
          <a:prstGeom prst="rect">
            <a:avLst/>
          </a:prstGeom>
          <a:noFill/>
          <a:ln>
            <a:solidFill>
              <a:srgbClr val="F8696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5"/>
                </a:solidFill>
              </a:rPr>
              <a:t>Цифровые финансовые активы, утилитарные цифровые права и цифровая валюта с неоднородными признаками отражаются отдельными позициями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2DBBFF6E-FFA2-45EC-84CD-9B5BE6E9565D}"/>
              </a:ext>
            </a:extLst>
          </p:cNvPr>
          <p:cNvSpPr txBox="1"/>
          <p:nvPr/>
        </p:nvSpPr>
        <p:spPr>
          <a:xfrm>
            <a:off x="543641" y="791422"/>
            <a:ext cx="11088915" cy="461649"/>
          </a:xfrm>
          <a:prstGeom prst="rect">
            <a:avLst/>
          </a:prstGeom>
          <a:noFill/>
        </p:spPr>
        <p:txBody>
          <a:bodyPr wrap="square" lIns="91428" tIns="45712" rIns="91428" bIns="45712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accent6"/>
                </a:solidFill>
              </a:rPr>
              <a:t>Указ Президента Российской Федерации от 10 декабря 2020 г. № 778</a:t>
            </a:r>
          </a:p>
        </p:txBody>
      </p:sp>
      <p:sp>
        <p:nvSpPr>
          <p:cNvPr id="32" name="Прямоугольник 31">
            <a:extLst>
              <a:ext uri="{FF2B5EF4-FFF2-40B4-BE49-F238E27FC236}">
                <a16:creationId xmlns:a16="http://schemas.microsoft.com/office/drawing/2014/main" id="{DEF0DF8A-BDB4-438A-861F-716730737D2A}"/>
              </a:ext>
            </a:extLst>
          </p:cNvPr>
          <p:cNvSpPr/>
          <p:nvPr/>
        </p:nvSpPr>
        <p:spPr>
          <a:xfrm>
            <a:off x="371929" y="2515162"/>
            <a:ext cx="11448141" cy="1008000"/>
          </a:xfrm>
          <a:prstGeom prst="rect">
            <a:avLst/>
          </a:prstGeom>
          <a:noFill/>
          <a:ln w="19050">
            <a:solidFill>
              <a:srgbClr val="F8696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К цифровой валюте не относятся бонусные баллы, бонусы на накопительных дисконтных картах, начисленные банками и иными организациями за пользование их услугами, в том числе в виде денежных средств («</a:t>
            </a:r>
            <a:r>
              <a:rPr lang="ru-RU" dirty="0" err="1">
                <a:solidFill>
                  <a:schemeClr val="accent1">
                    <a:lumMod val="75000"/>
                  </a:schemeClr>
                </a:solidFill>
              </a:rPr>
              <a:t>кешбэк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 сервис»)</a:t>
            </a:r>
            <a:endParaRPr lang="ru-RU" dirty="0">
              <a:cs typeface="Times New Roman" pitchFamily="18" charset="0"/>
            </a:endParaRPr>
          </a:p>
        </p:txBody>
      </p:sp>
      <p:sp>
        <p:nvSpPr>
          <p:cNvPr id="42" name="Прямоугольник 41">
            <a:extLst>
              <a:ext uri="{FF2B5EF4-FFF2-40B4-BE49-F238E27FC236}">
                <a16:creationId xmlns:a16="http://schemas.microsoft.com/office/drawing/2014/main" id="{854BBF10-56F9-4182-8AD3-B983CF9B813A}"/>
              </a:ext>
            </a:extLst>
          </p:cNvPr>
          <p:cNvSpPr/>
          <p:nvPr/>
        </p:nvSpPr>
        <p:spPr>
          <a:xfrm>
            <a:off x="371929" y="1580893"/>
            <a:ext cx="11448141" cy="720000"/>
          </a:xfrm>
          <a:prstGeom prst="rect">
            <a:avLst/>
          </a:prstGeom>
          <a:noFill/>
          <a:ln w="28575">
            <a:solidFill>
              <a:srgbClr val="F8696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chemeClr val="accent1">
                    <a:lumMod val="75000"/>
                  </a:schemeClr>
                </a:solidFill>
              </a:rPr>
              <a:t>Необходимо самостоятельно ознакомиться с Федеральным законом от 2 августа 2019 г. № 259-ФЗ и Федеральным законом от 31 июля 2020 г. № 259-ФЗ</a:t>
            </a:r>
            <a:endParaRPr lang="ru-RU" b="1" dirty="0">
              <a:cs typeface="Times New Roman" pitchFamily="18" charset="0"/>
            </a:endParaRPr>
          </a:p>
        </p:txBody>
      </p:sp>
      <p:sp>
        <p:nvSpPr>
          <p:cNvPr id="45" name="Прямоугольник 44">
            <a:extLst>
              <a:ext uri="{FF2B5EF4-FFF2-40B4-BE49-F238E27FC236}">
                <a16:creationId xmlns:a16="http://schemas.microsoft.com/office/drawing/2014/main" id="{B81E59FD-58BA-4C6F-ADDC-9E61D8E6BE9E}"/>
              </a:ext>
            </a:extLst>
          </p:cNvPr>
          <p:cNvSpPr/>
          <p:nvPr/>
        </p:nvSpPr>
        <p:spPr>
          <a:xfrm>
            <a:off x="371929" y="4599699"/>
            <a:ext cx="11448141" cy="1008000"/>
          </a:xfrm>
          <a:prstGeom prst="rect">
            <a:avLst/>
          </a:prstGeom>
          <a:noFill/>
          <a:ln>
            <a:solidFill>
              <a:srgbClr val="F8696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5"/>
                </a:solidFill>
              </a:rPr>
              <a:t>Уведомления подавались в применимых ситуациях до 30 июня 2021 года включительно; </a:t>
            </a:r>
          </a:p>
          <a:p>
            <a:r>
              <a:rPr lang="ru-RU" dirty="0">
                <a:solidFill>
                  <a:schemeClr val="accent5"/>
                </a:solidFill>
              </a:rPr>
              <a:t>с 1 июля 2021 года вступили в силу изменения в форму справки и подготовлена обновленная версия </a:t>
            </a:r>
          </a:p>
          <a:p>
            <a:r>
              <a:rPr lang="ru-RU" dirty="0">
                <a:solidFill>
                  <a:schemeClr val="accent5"/>
                </a:solidFill>
              </a:rPr>
              <a:t>СПО «Справки БК» (</a:t>
            </a:r>
            <a:r>
              <a:rPr lang="en-US" dirty="0">
                <a:solidFill>
                  <a:schemeClr val="accent5"/>
                </a:solidFill>
                <a:hlinkClick r:id="rId3"/>
              </a:rPr>
              <a:t>http://www.kremlin.ru/structure/additional/12</a:t>
            </a:r>
            <a:r>
              <a:rPr lang="ru-RU" dirty="0">
                <a:solidFill>
                  <a:schemeClr val="accent5"/>
                </a:solidFill>
              </a:rPr>
              <a:t>) </a:t>
            </a:r>
          </a:p>
        </p:txBody>
      </p:sp>
    </p:spTree>
    <p:extLst>
      <p:ext uri="{BB962C8B-B14F-4D97-AF65-F5344CB8AC3E}">
        <p14:creationId xmlns:p14="http://schemas.microsoft.com/office/powerpoint/2010/main" val="396656447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36"/>
          <p:cNvGrpSpPr/>
          <p:nvPr/>
        </p:nvGrpSpPr>
        <p:grpSpPr>
          <a:xfrm>
            <a:off x="0" y="5"/>
            <a:ext cx="12192000" cy="671879"/>
            <a:chOff x="0" y="0"/>
            <a:chExt cx="12192000" cy="671879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0" y="0"/>
              <a:ext cx="12192000" cy="36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1" name="Прямоугольник 20"/>
            <p:cNvSpPr/>
            <p:nvPr/>
          </p:nvSpPr>
          <p:spPr>
            <a:xfrm>
              <a:off x="0" y="355600"/>
              <a:ext cx="121920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" name="Прямоугольник 21"/>
            <p:cNvSpPr/>
            <p:nvPr/>
          </p:nvSpPr>
          <p:spPr>
            <a:xfrm>
              <a:off x="5765800" y="457200"/>
              <a:ext cx="64262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3" name="Прямоугольник 22"/>
            <p:cNvSpPr/>
            <p:nvPr/>
          </p:nvSpPr>
          <p:spPr>
            <a:xfrm>
              <a:off x="6792000" y="563879"/>
              <a:ext cx="5400000" cy="1080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4" name="Номер слайда 13"/>
          <p:cNvSpPr>
            <a:spLocks noGrp="1"/>
          </p:cNvSpPr>
          <p:nvPr>
            <p:ph type="sldNum" sz="quarter" idx="12"/>
          </p:nvPr>
        </p:nvSpPr>
        <p:spPr>
          <a:xfrm>
            <a:off x="10638972" y="-43130"/>
            <a:ext cx="1146629" cy="406400"/>
          </a:xfrm>
        </p:spPr>
        <p:txBody>
          <a:bodyPr/>
          <a:lstStyle/>
          <a:p>
            <a:fld id="{0F43F4AF-7D06-4FEB-900F-7B33DEC9A355}" type="slidenum">
              <a:rPr lang="ru-RU" sz="2800" b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pPr/>
              <a:t>17</a:t>
            </a:fld>
            <a:endParaRPr lang="ru-RU" sz="2800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12" name="Объект 11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566" y="1"/>
            <a:ext cx="572213" cy="691979"/>
          </a:xfrm>
        </p:spPr>
      </p:pic>
      <p:sp>
        <p:nvSpPr>
          <p:cNvPr id="52" name="TextBox 51"/>
          <p:cNvSpPr txBox="1"/>
          <p:nvPr/>
        </p:nvSpPr>
        <p:spPr>
          <a:xfrm>
            <a:off x="545400" y="784075"/>
            <a:ext cx="11088915" cy="461652"/>
          </a:xfrm>
          <a:prstGeom prst="rect">
            <a:avLst/>
          </a:prstGeom>
          <a:noFill/>
        </p:spPr>
        <p:txBody>
          <a:bodyPr wrap="square" lIns="91428" tIns="45712" rIns="91428" bIns="45712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accent6"/>
                </a:solidFill>
              </a:rPr>
              <a:t>Титульный лист декларации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B629A2E5-72EC-4F03-BA4A-FE76CFE24889}"/>
              </a:ext>
            </a:extLst>
          </p:cNvPr>
          <p:cNvSpPr/>
          <p:nvPr/>
        </p:nvSpPr>
        <p:spPr>
          <a:xfrm>
            <a:off x="486937" y="3737244"/>
            <a:ext cx="11448141" cy="648000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«Самозанятый» это обыденное понимание; по факту это применение специального налогового режима </a:t>
            </a:r>
            <a:br>
              <a:rPr lang="ru-RU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«Налог на профессиональный доход»</a:t>
            </a:r>
            <a:endParaRPr lang="ru-RU" dirty="0">
              <a:cs typeface="Times New Roman" pitchFamily="18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1821094" y="2622244"/>
            <a:ext cx="10116819" cy="7984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chemeClr val="accent5"/>
                </a:solidFill>
                <a:ea typeface="Calibri" panose="020F0502020204030204" pitchFamily="34" charset="0"/>
              </a:rPr>
              <a:t>«Титульной» является должность, при замещении которой возлагается обязанность представить декларацию</a:t>
            </a:r>
            <a:endParaRPr lang="ru-RU" b="1" dirty="0">
              <a:solidFill>
                <a:schemeClr val="accent5"/>
              </a:solidFill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1821096" y="1819669"/>
            <a:ext cx="10154919" cy="54934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chemeClr val="accent5"/>
                </a:solidFill>
                <a:ea typeface="Calibri" panose="020F0502020204030204" pitchFamily="34" charset="0"/>
              </a:rPr>
              <a:t>СНИЛС с ноября 2013 года присваивается новорожденным в </a:t>
            </a:r>
            <a:r>
              <a:rPr lang="ru-RU" b="1" dirty="0" err="1">
                <a:solidFill>
                  <a:schemeClr val="accent5"/>
                </a:solidFill>
                <a:ea typeface="Calibri" panose="020F0502020204030204" pitchFamily="34" charset="0"/>
              </a:rPr>
              <a:t>беззаявительном</a:t>
            </a:r>
            <a:r>
              <a:rPr lang="ru-RU" b="1" dirty="0">
                <a:solidFill>
                  <a:schemeClr val="accent5"/>
                </a:solidFill>
                <a:ea typeface="Calibri" panose="020F0502020204030204" pitchFamily="34" charset="0"/>
              </a:rPr>
              <a:t> порядке</a:t>
            </a:r>
          </a:p>
        </p:txBody>
      </p:sp>
      <p:cxnSp>
        <p:nvCxnSpPr>
          <p:cNvPr id="26" name="Прямая соединительная линия 25"/>
          <p:cNvCxnSpPr/>
          <p:nvPr/>
        </p:nvCxnSpPr>
        <p:spPr>
          <a:xfrm>
            <a:off x="446002" y="2547562"/>
            <a:ext cx="11530013" cy="0"/>
          </a:xfrm>
          <a:prstGeom prst="line">
            <a:avLst/>
          </a:prstGeom>
          <a:ln w="127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489772" y="1632678"/>
            <a:ext cx="1143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dirty="0">
                <a:solidFill>
                  <a:schemeClr val="accent4"/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  <a:t>1.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489772" y="2561518"/>
            <a:ext cx="1143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dirty="0">
                <a:solidFill>
                  <a:schemeClr val="accent4"/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  <a:t>2.</a:t>
            </a:r>
          </a:p>
        </p:txBody>
      </p:sp>
      <p:sp>
        <p:nvSpPr>
          <p:cNvPr id="16" name="Прямоугольник 15">
            <a:extLst>
              <a:ext uri="{FF2B5EF4-FFF2-40B4-BE49-F238E27FC236}">
                <a16:creationId xmlns:a16="http://schemas.microsoft.com/office/drawing/2014/main" id="{C2D87CF2-8A17-46E0-86D4-67D5EA80784B}"/>
              </a:ext>
            </a:extLst>
          </p:cNvPr>
          <p:cNvSpPr/>
          <p:nvPr/>
        </p:nvSpPr>
        <p:spPr>
          <a:xfrm>
            <a:off x="486937" y="4918480"/>
            <a:ext cx="11448141" cy="648000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Информацию о том, что лицо зарегистрировано в качестве индивидуального предпринимателя необходимо указывать</a:t>
            </a:r>
            <a:endParaRPr lang="ru-RU" dirty="0">
              <a:cs typeface="Times New Roman" pitchFamily="18" charset="0"/>
            </a:endParaRPr>
          </a:p>
        </p:txBody>
      </p:sp>
      <p:cxnSp>
        <p:nvCxnSpPr>
          <p:cNvPr id="19" name="Прямая соединительная линия 18">
            <a:extLst>
              <a:ext uri="{FF2B5EF4-FFF2-40B4-BE49-F238E27FC236}">
                <a16:creationId xmlns:a16="http://schemas.microsoft.com/office/drawing/2014/main" id="{A46EF2EC-C169-4276-A996-658939D8B307}"/>
              </a:ext>
            </a:extLst>
          </p:cNvPr>
          <p:cNvCxnSpPr/>
          <p:nvPr/>
        </p:nvCxnSpPr>
        <p:spPr>
          <a:xfrm>
            <a:off x="407899" y="4639357"/>
            <a:ext cx="11530013" cy="0"/>
          </a:xfrm>
          <a:prstGeom prst="line">
            <a:avLst/>
          </a:prstGeom>
          <a:ln w="127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7313064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36"/>
          <p:cNvGrpSpPr/>
          <p:nvPr/>
        </p:nvGrpSpPr>
        <p:grpSpPr>
          <a:xfrm>
            <a:off x="0" y="5"/>
            <a:ext cx="12192000" cy="671879"/>
            <a:chOff x="0" y="0"/>
            <a:chExt cx="12192000" cy="671879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0" y="0"/>
              <a:ext cx="12192000" cy="36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1" name="Прямоугольник 20"/>
            <p:cNvSpPr/>
            <p:nvPr/>
          </p:nvSpPr>
          <p:spPr>
            <a:xfrm>
              <a:off x="0" y="355600"/>
              <a:ext cx="121920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" name="Прямоугольник 21"/>
            <p:cNvSpPr/>
            <p:nvPr/>
          </p:nvSpPr>
          <p:spPr>
            <a:xfrm>
              <a:off x="5765800" y="457200"/>
              <a:ext cx="64262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3" name="Прямоугольник 22"/>
            <p:cNvSpPr/>
            <p:nvPr/>
          </p:nvSpPr>
          <p:spPr>
            <a:xfrm>
              <a:off x="6792000" y="563879"/>
              <a:ext cx="5400000" cy="1080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4" name="Номер слайда 13"/>
          <p:cNvSpPr>
            <a:spLocks noGrp="1"/>
          </p:cNvSpPr>
          <p:nvPr>
            <p:ph type="sldNum" sz="quarter" idx="12"/>
          </p:nvPr>
        </p:nvSpPr>
        <p:spPr>
          <a:xfrm>
            <a:off x="10638972" y="-43130"/>
            <a:ext cx="1146629" cy="406400"/>
          </a:xfrm>
        </p:spPr>
        <p:txBody>
          <a:bodyPr/>
          <a:lstStyle/>
          <a:p>
            <a:fld id="{0F43F4AF-7D06-4FEB-900F-7B33DEC9A355}" type="slidenum">
              <a:rPr lang="ru-RU" sz="2800" b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pPr/>
              <a:t>18</a:t>
            </a:fld>
            <a:endParaRPr lang="ru-RU" sz="2800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545400" y="784075"/>
            <a:ext cx="11088915" cy="461652"/>
          </a:xfrm>
          <a:prstGeom prst="rect">
            <a:avLst/>
          </a:prstGeom>
          <a:noFill/>
        </p:spPr>
        <p:txBody>
          <a:bodyPr wrap="square" lIns="91428" tIns="45712" rIns="91428" bIns="45712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accent6"/>
                </a:solidFill>
              </a:rPr>
              <a:t>Раздел 1. Сведения о доходах</a:t>
            </a:r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3946E44A-3C5E-4A5C-A31A-DE87A59195C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74630" y="1357918"/>
            <a:ext cx="7442740" cy="54104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830856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36"/>
          <p:cNvGrpSpPr/>
          <p:nvPr/>
        </p:nvGrpSpPr>
        <p:grpSpPr>
          <a:xfrm>
            <a:off x="0" y="5"/>
            <a:ext cx="12192000" cy="671879"/>
            <a:chOff x="0" y="0"/>
            <a:chExt cx="12192000" cy="671879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0" y="0"/>
              <a:ext cx="12192000" cy="36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1" name="Прямоугольник 20"/>
            <p:cNvSpPr/>
            <p:nvPr/>
          </p:nvSpPr>
          <p:spPr>
            <a:xfrm>
              <a:off x="0" y="355600"/>
              <a:ext cx="121920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" name="Прямоугольник 21"/>
            <p:cNvSpPr/>
            <p:nvPr/>
          </p:nvSpPr>
          <p:spPr>
            <a:xfrm>
              <a:off x="5765800" y="457200"/>
              <a:ext cx="64262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3" name="Прямоугольник 22"/>
            <p:cNvSpPr/>
            <p:nvPr/>
          </p:nvSpPr>
          <p:spPr>
            <a:xfrm>
              <a:off x="6792000" y="563879"/>
              <a:ext cx="5400000" cy="1080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4" name="Номер слайда 13"/>
          <p:cNvSpPr>
            <a:spLocks noGrp="1"/>
          </p:cNvSpPr>
          <p:nvPr>
            <p:ph type="sldNum" sz="quarter" idx="12"/>
          </p:nvPr>
        </p:nvSpPr>
        <p:spPr>
          <a:xfrm>
            <a:off x="10638972" y="-43130"/>
            <a:ext cx="1146629" cy="406400"/>
          </a:xfrm>
        </p:spPr>
        <p:txBody>
          <a:bodyPr/>
          <a:lstStyle/>
          <a:p>
            <a:fld id="{0F43F4AF-7D06-4FEB-900F-7B33DEC9A355}" type="slidenum">
              <a:rPr lang="ru-RU" sz="2800" b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pPr/>
              <a:t>19</a:t>
            </a:fld>
            <a:endParaRPr lang="ru-RU" sz="2800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545400" y="784075"/>
            <a:ext cx="11088915" cy="461652"/>
          </a:xfrm>
          <a:prstGeom prst="rect">
            <a:avLst/>
          </a:prstGeom>
          <a:noFill/>
        </p:spPr>
        <p:txBody>
          <a:bodyPr wrap="square" lIns="91428" tIns="45712" rIns="91428" bIns="45712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accent6"/>
                </a:solidFill>
              </a:rPr>
              <a:t>Раздел 1. Сведения о доходах</a:t>
            </a:r>
          </a:p>
        </p:txBody>
      </p:sp>
      <p:sp>
        <p:nvSpPr>
          <p:cNvPr id="17" name="Пятиугольник 16"/>
          <p:cNvSpPr/>
          <p:nvPr/>
        </p:nvSpPr>
        <p:spPr>
          <a:xfrm>
            <a:off x="365758" y="4421255"/>
            <a:ext cx="3644265" cy="738000"/>
          </a:xfrm>
          <a:prstGeom prst="homePlat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91428" tIns="45712" rIns="91428" bIns="45712" rtlCol="0" anchor="ctr"/>
          <a:lstStyle/>
          <a:p>
            <a:pPr algn="ctr">
              <a:lnSpc>
                <a:spcPct val="80000"/>
              </a:lnSpc>
            </a:pPr>
            <a:r>
              <a:rPr lang="ru-RU" b="1" dirty="0"/>
              <a:t>Иные доходы</a:t>
            </a:r>
          </a:p>
        </p:txBody>
      </p:sp>
      <p:sp>
        <p:nvSpPr>
          <p:cNvPr id="20" name="Пятиугольник 19"/>
          <p:cNvSpPr/>
          <p:nvPr/>
        </p:nvSpPr>
        <p:spPr>
          <a:xfrm>
            <a:off x="365760" y="2480927"/>
            <a:ext cx="3644265" cy="738000"/>
          </a:xfrm>
          <a:prstGeom prst="homePlat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91428" tIns="45712" rIns="91428" bIns="45712" rtlCol="0" anchor="ctr"/>
          <a:lstStyle/>
          <a:p>
            <a:pPr algn="ctr"/>
            <a:r>
              <a:rPr lang="ru-RU" b="1" dirty="0"/>
              <a:t>Доходы, предусмотренные строками 1-5</a:t>
            </a:r>
          </a:p>
        </p:txBody>
      </p:sp>
      <p:sp>
        <p:nvSpPr>
          <p:cNvPr id="29" name="Прямоугольник 28"/>
          <p:cNvSpPr/>
          <p:nvPr/>
        </p:nvSpPr>
        <p:spPr>
          <a:xfrm>
            <a:off x="5219513" y="3321482"/>
            <a:ext cx="6120000" cy="738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8" tIns="45712" rIns="91428" bIns="45712" rtlCol="0" anchor="ctr"/>
          <a:lstStyle/>
          <a:p>
            <a:pPr algn="just"/>
            <a:r>
              <a:rPr lang="ru-RU" sz="1400" b="1" dirty="0">
                <a:solidFill>
                  <a:schemeClr val="accent1">
                    <a:lumMod val="75000"/>
                  </a:schemeClr>
                </a:solidFill>
              </a:rPr>
              <a:t>Как правило, организации (физические лица) являются одновременно налоговыми агентами, на которых возложены обязанности по исчислению, удержанию у налогоплательщика и перечислению налогов  </a:t>
            </a:r>
          </a:p>
        </p:txBody>
      </p:sp>
      <p:sp>
        <p:nvSpPr>
          <p:cNvPr id="31" name="Прямоугольник 30"/>
          <p:cNvSpPr/>
          <p:nvPr/>
        </p:nvSpPr>
        <p:spPr>
          <a:xfrm>
            <a:off x="5231799" y="5270612"/>
            <a:ext cx="6120000" cy="49201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8" tIns="45712" rIns="91428" bIns="45712" rtlCol="0" anchor="ctr"/>
          <a:lstStyle/>
          <a:p>
            <a:r>
              <a:rPr lang="ru-RU" sz="1400" b="1" dirty="0">
                <a:solidFill>
                  <a:schemeClr val="accent5"/>
                </a:solidFill>
              </a:rPr>
              <a:t>Некоторые доходы могут не облагаются налогом или лицо обязано самостоятельно уплатить налог</a:t>
            </a:r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9AFEE975-328F-4CDC-B22D-F032B557691E}"/>
              </a:ext>
            </a:extLst>
          </p:cNvPr>
          <p:cNvSpPr/>
          <p:nvPr/>
        </p:nvSpPr>
        <p:spPr>
          <a:xfrm>
            <a:off x="365758" y="1647446"/>
            <a:ext cx="10986041" cy="576000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Понятие «доход» в антикоррупционном законодательстве не тождественно понятию «доход» в налоговом законодательстве</a:t>
            </a:r>
            <a:endParaRPr lang="ru-RU" dirty="0">
              <a:cs typeface="Times New Roman" pitchFamily="18" charset="0"/>
            </a:endParaRP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996A600A-2A59-40AD-9CCD-1FC3B6DF4D8B}"/>
              </a:ext>
            </a:extLst>
          </p:cNvPr>
          <p:cNvSpPr/>
          <p:nvPr/>
        </p:nvSpPr>
        <p:spPr>
          <a:xfrm>
            <a:off x="4222715" y="2486865"/>
            <a:ext cx="7129084" cy="732061"/>
          </a:xfrm>
          <a:prstGeom prst="rect">
            <a:avLst/>
          </a:prstGeom>
          <a:noFill/>
          <a:ln w="28575"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5"/>
                </a:solidFill>
              </a:rPr>
              <a:t>ФНС России, ПФР России, Банк России, организации (физические лица), которые выплачивают денежные средства декларанту</a:t>
            </a: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EFE0413C-2314-4FAF-AAC1-48ED7F0B600C}"/>
              </a:ext>
            </a:extLst>
          </p:cNvPr>
          <p:cNvSpPr/>
          <p:nvPr/>
        </p:nvSpPr>
        <p:spPr>
          <a:xfrm>
            <a:off x="4222715" y="4430056"/>
            <a:ext cx="7129084" cy="732061"/>
          </a:xfrm>
          <a:prstGeom prst="rect">
            <a:avLst/>
          </a:prstGeom>
          <a:noFill/>
          <a:ln w="28575"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5"/>
                </a:solidFill>
              </a:rPr>
              <a:t>От физических или юридических лиц</a:t>
            </a:r>
          </a:p>
        </p:txBody>
      </p:sp>
    </p:spTree>
    <p:extLst>
      <p:ext uri="{BB962C8B-B14F-4D97-AF65-F5344CB8AC3E}">
        <p14:creationId xmlns:p14="http://schemas.microsoft.com/office/powerpoint/2010/main" val="35760010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" name="Группа 29"/>
          <p:cNvGrpSpPr/>
          <p:nvPr/>
        </p:nvGrpSpPr>
        <p:grpSpPr>
          <a:xfrm>
            <a:off x="0" y="0"/>
            <a:ext cx="12192000" cy="671879"/>
            <a:chOff x="0" y="0"/>
            <a:chExt cx="12192000" cy="671879"/>
          </a:xfrm>
        </p:grpSpPr>
        <p:sp>
          <p:nvSpPr>
            <p:cNvPr id="31" name="Прямоугольник 30"/>
            <p:cNvSpPr/>
            <p:nvPr/>
          </p:nvSpPr>
          <p:spPr>
            <a:xfrm>
              <a:off x="0" y="0"/>
              <a:ext cx="12192000" cy="36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2" name="Прямоугольник 31"/>
            <p:cNvSpPr/>
            <p:nvPr/>
          </p:nvSpPr>
          <p:spPr>
            <a:xfrm>
              <a:off x="0" y="355600"/>
              <a:ext cx="121920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3" name="Прямоугольник 32"/>
            <p:cNvSpPr/>
            <p:nvPr/>
          </p:nvSpPr>
          <p:spPr>
            <a:xfrm>
              <a:off x="5765800" y="457200"/>
              <a:ext cx="64262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4" name="Прямоугольник 33"/>
            <p:cNvSpPr/>
            <p:nvPr/>
          </p:nvSpPr>
          <p:spPr>
            <a:xfrm>
              <a:off x="6792000" y="563879"/>
              <a:ext cx="5400000" cy="1080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4" name="Номер слайда 13"/>
          <p:cNvSpPr>
            <a:spLocks noGrp="1"/>
          </p:cNvSpPr>
          <p:nvPr>
            <p:ph type="sldNum" sz="quarter" idx="12"/>
          </p:nvPr>
        </p:nvSpPr>
        <p:spPr>
          <a:xfrm>
            <a:off x="11244943" y="0"/>
            <a:ext cx="540657" cy="342900"/>
          </a:xfrm>
        </p:spPr>
        <p:txBody>
          <a:bodyPr/>
          <a:lstStyle/>
          <a:p>
            <a:fld id="{0F43F4AF-7D06-4FEB-900F-7B33DEC9A355}" type="slidenum">
              <a:rPr lang="ru-RU" sz="2800" b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pPr/>
              <a:t>2</a:t>
            </a:fld>
            <a:endParaRPr lang="ru-RU" sz="2800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551543" y="828392"/>
            <a:ext cx="1108891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accent6"/>
                </a:solidFill>
              </a:rPr>
              <a:t>Полномочия комитета по профилактике коррупционных правонарушений Оренбургской области в рамках декларационной кампании</a:t>
            </a: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73BF9FBB-95A8-4444-AA47-0FCFC9E336AF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 b="18840"/>
          <a:stretch/>
        </p:blipFill>
        <p:spPr>
          <a:xfrm>
            <a:off x="382999" y="2496207"/>
            <a:ext cx="3255633" cy="3302817"/>
          </a:xfrm>
          <a:prstGeom prst="rect">
            <a:avLst/>
          </a:prstGeom>
        </p:spPr>
      </p:pic>
      <p:sp>
        <p:nvSpPr>
          <p:cNvPr id="28" name="Прямоугольник 27">
            <a:extLst>
              <a:ext uri="{FF2B5EF4-FFF2-40B4-BE49-F238E27FC236}">
                <a16:creationId xmlns:a16="http://schemas.microsoft.com/office/drawing/2014/main" id="{8C288374-CEA7-4E96-8FA3-EC89CB952D5C}"/>
              </a:ext>
            </a:extLst>
          </p:cNvPr>
          <p:cNvSpPr/>
          <p:nvPr/>
        </p:nvSpPr>
        <p:spPr>
          <a:xfrm>
            <a:off x="5572031" y="3707514"/>
            <a:ext cx="6213569" cy="7984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chemeClr val="accent5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Издание методических материалов по вопросам организации и ведения декларационной кампании</a:t>
            </a:r>
            <a:endParaRPr lang="ru-RU" b="1" dirty="0">
              <a:solidFill>
                <a:schemeClr val="accent5"/>
              </a:solidFill>
              <a:cs typeface="Times New Roman" panose="02020603050405020304" pitchFamily="18" charset="0"/>
            </a:endParaRPr>
          </a:p>
        </p:txBody>
      </p:sp>
      <p:sp>
        <p:nvSpPr>
          <p:cNvPr id="37" name="Прямоугольник 36">
            <a:extLst>
              <a:ext uri="{FF2B5EF4-FFF2-40B4-BE49-F238E27FC236}">
                <a16:creationId xmlns:a16="http://schemas.microsoft.com/office/drawing/2014/main" id="{AD3203D8-C1D7-4609-B0E7-F845B94F102E}"/>
              </a:ext>
            </a:extLst>
          </p:cNvPr>
          <p:cNvSpPr/>
          <p:nvPr/>
        </p:nvSpPr>
        <p:spPr>
          <a:xfrm>
            <a:off x="5572032" y="2566187"/>
            <a:ext cx="6236969" cy="7984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chemeClr val="accent5"/>
                </a:solidFill>
              </a:rPr>
              <a:t>Оказание консультативной и методической помощи в реализации требований антикоррупционного законодательства</a:t>
            </a:r>
          </a:p>
        </p:txBody>
      </p:sp>
      <p:sp>
        <p:nvSpPr>
          <p:cNvPr id="40" name="Прямоугольник 39">
            <a:extLst>
              <a:ext uri="{FF2B5EF4-FFF2-40B4-BE49-F238E27FC236}">
                <a16:creationId xmlns:a16="http://schemas.microsoft.com/office/drawing/2014/main" id="{12D69DEF-B993-44FC-9629-3AFBF3386676}"/>
              </a:ext>
            </a:extLst>
          </p:cNvPr>
          <p:cNvSpPr/>
          <p:nvPr/>
        </p:nvSpPr>
        <p:spPr>
          <a:xfrm>
            <a:off x="5652654" y="4906313"/>
            <a:ext cx="6132946" cy="92331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b="1" dirty="0">
              <a:solidFill>
                <a:schemeClr val="accent5"/>
              </a:solidFill>
            </a:endParaRPr>
          </a:p>
          <a:p>
            <a:endParaRPr lang="ru-RU" b="1" dirty="0">
              <a:solidFill>
                <a:schemeClr val="accent5"/>
              </a:solidFill>
            </a:endParaRPr>
          </a:p>
          <a:p>
            <a:r>
              <a:rPr lang="ru-RU" b="1" dirty="0">
                <a:solidFill>
                  <a:schemeClr val="accent5"/>
                </a:solidFill>
              </a:rPr>
              <a:t>Прием сведений представленных лицами, замещающими муниципальные должности Оренбургской области (закон Оренбургской области </a:t>
            </a:r>
          </a:p>
          <a:p>
            <a:r>
              <a:rPr lang="ru-RU" b="1" dirty="0">
                <a:solidFill>
                  <a:schemeClr val="accent5"/>
                </a:solidFill>
              </a:rPr>
              <a:t>от 01.09.2017 №</a:t>
            </a:r>
            <a:r>
              <a:rPr lang="en-US" b="1" dirty="0">
                <a:solidFill>
                  <a:schemeClr val="accent5"/>
                </a:solidFill>
              </a:rPr>
              <a:t> 541/128-VI-</a:t>
            </a:r>
            <a:r>
              <a:rPr lang="ru-RU" b="1" dirty="0">
                <a:solidFill>
                  <a:schemeClr val="accent5"/>
                </a:solidFill>
              </a:rPr>
              <a:t>ОЗ, с учетом изменений, внесенных законом от 09.08.2021 № 2955/810-</a:t>
            </a:r>
            <a:r>
              <a:rPr lang="en-US" b="1" dirty="0">
                <a:solidFill>
                  <a:schemeClr val="accent5"/>
                </a:solidFill>
              </a:rPr>
              <a:t>VI</a:t>
            </a:r>
            <a:r>
              <a:rPr lang="ru-RU" b="1" dirty="0">
                <a:solidFill>
                  <a:schemeClr val="accent5"/>
                </a:solidFill>
              </a:rPr>
              <a:t>-ОЗ)</a:t>
            </a:r>
          </a:p>
        </p:txBody>
      </p:sp>
      <p:cxnSp>
        <p:nvCxnSpPr>
          <p:cNvPr id="41" name="Прямая соединительная линия 40">
            <a:extLst>
              <a:ext uri="{FF2B5EF4-FFF2-40B4-BE49-F238E27FC236}">
                <a16:creationId xmlns:a16="http://schemas.microsoft.com/office/drawing/2014/main" id="{B5FE7C0A-D1E8-48D3-8FC5-F6200E84B79A}"/>
              </a:ext>
            </a:extLst>
          </p:cNvPr>
          <p:cNvCxnSpPr/>
          <p:nvPr/>
        </p:nvCxnSpPr>
        <p:spPr>
          <a:xfrm>
            <a:off x="4196939" y="3553284"/>
            <a:ext cx="7612062" cy="0"/>
          </a:xfrm>
          <a:prstGeom prst="line">
            <a:avLst/>
          </a:prstGeom>
          <a:ln w="127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Прямая соединительная линия 44">
            <a:extLst>
              <a:ext uri="{FF2B5EF4-FFF2-40B4-BE49-F238E27FC236}">
                <a16:creationId xmlns:a16="http://schemas.microsoft.com/office/drawing/2014/main" id="{7F09EB5E-447D-45E3-B267-1CF4A7BAC88E}"/>
              </a:ext>
            </a:extLst>
          </p:cNvPr>
          <p:cNvCxnSpPr/>
          <p:nvPr/>
        </p:nvCxnSpPr>
        <p:spPr>
          <a:xfrm>
            <a:off x="4158838" y="4673972"/>
            <a:ext cx="7650163" cy="0"/>
          </a:xfrm>
          <a:prstGeom prst="line">
            <a:avLst/>
          </a:prstGeom>
          <a:ln w="127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45">
            <a:extLst>
              <a:ext uri="{FF2B5EF4-FFF2-40B4-BE49-F238E27FC236}">
                <a16:creationId xmlns:a16="http://schemas.microsoft.com/office/drawing/2014/main" id="{70DDFF4D-277F-4499-B6BE-2C1FFC1282E7}"/>
              </a:ext>
            </a:extLst>
          </p:cNvPr>
          <p:cNvSpPr txBox="1"/>
          <p:nvPr/>
        </p:nvSpPr>
        <p:spPr>
          <a:xfrm>
            <a:off x="4240709" y="2511973"/>
            <a:ext cx="1143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dirty="0">
                <a:solidFill>
                  <a:schemeClr val="accent4"/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  <a:t>1.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9B16F6AF-D322-44FE-B35B-A35FD612411A}"/>
              </a:ext>
            </a:extLst>
          </p:cNvPr>
          <p:cNvSpPr txBox="1"/>
          <p:nvPr/>
        </p:nvSpPr>
        <p:spPr>
          <a:xfrm>
            <a:off x="4240709" y="3641309"/>
            <a:ext cx="1143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dirty="0">
                <a:solidFill>
                  <a:schemeClr val="accent4"/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  <a:t>2.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3199D43F-4EEB-4FF3-9AFA-08E82CB8B597}"/>
              </a:ext>
            </a:extLst>
          </p:cNvPr>
          <p:cNvSpPr txBox="1"/>
          <p:nvPr/>
        </p:nvSpPr>
        <p:spPr>
          <a:xfrm>
            <a:off x="4240709" y="4845833"/>
            <a:ext cx="1143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dirty="0">
                <a:solidFill>
                  <a:schemeClr val="accent4"/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  <a:t>3.</a:t>
            </a:r>
          </a:p>
        </p:txBody>
      </p:sp>
    </p:spTree>
    <p:extLst>
      <p:ext uri="{BB962C8B-B14F-4D97-AF65-F5344CB8AC3E}">
        <p14:creationId xmlns:p14="http://schemas.microsoft.com/office/powerpoint/2010/main" val="298236950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5"/>
          <p:cNvGrpSpPr/>
          <p:nvPr/>
        </p:nvGrpSpPr>
        <p:grpSpPr>
          <a:xfrm>
            <a:off x="0" y="0"/>
            <a:ext cx="12192000" cy="671879"/>
            <a:chOff x="0" y="0"/>
            <a:chExt cx="12192000" cy="671879"/>
          </a:xfrm>
        </p:grpSpPr>
        <p:sp>
          <p:nvSpPr>
            <p:cNvPr id="17" name="Прямоугольник 16"/>
            <p:cNvSpPr/>
            <p:nvPr/>
          </p:nvSpPr>
          <p:spPr>
            <a:xfrm>
              <a:off x="0" y="0"/>
              <a:ext cx="12192000" cy="36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9" name="Прямоугольник 18"/>
            <p:cNvSpPr/>
            <p:nvPr/>
          </p:nvSpPr>
          <p:spPr>
            <a:xfrm>
              <a:off x="0" y="355600"/>
              <a:ext cx="121920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0" name="Прямоугольник 19"/>
            <p:cNvSpPr/>
            <p:nvPr/>
          </p:nvSpPr>
          <p:spPr>
            <a:xfrm>
              <a:off x="5765800" y="457200"/>
              <a:ext cx="64262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4" name="Прямоугольник 23"/>
            <p:cNvSpPr/>
            <p:nvPr/>
          </p:nvSpPr>
          <p:spPr>
            <a:xfrm>
              <a:off x="6792000" y="563879"/>
              <a:ext cx="5400000" cy="1080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4" name="Номер слайда 13"/>
          <p:cNvSpPr>
            <a:spLocks noGrp="1"/>
          </p:cNvSpPr>
          <p:nvPr>
            <p:ph type="sldNum" sz="quarter" idx="12"/>
          </p:nvPr>
        </p:nvSpPr>
        <p:spPr>
          <a:xfrm>
            <a:off x="11022677" y="0"/>
            <a:ext cx="762924" cy="342900"/>
          </a:xfrm>
        </p:spPr>
        <p:txBody>
          <a:bodyPr/>
          <a:lstStyle/>
          <a:p>
            <a:fld id="{0F43F4AF-7D06-4FEB-900F-7B33DEC9A355}" type="slidenum">
              <a:rPr lang="ru-RU" sz="2800" b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pPr/>
              <a:t>20</a:t>
            </a:fld>
            <a:endParaRPr lang="ru-RU" sz="2800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2DBBFF6E-FFA2-45EC-84CD-9B5BE6E9565D}"/>
              </a:ext>
            </a:extLst>
          </p:cNvPr>
          <p:cNvSpPr txBox="1"/>
          <p:nvPr/>
        </p:nvSpPr>
        <p:spPr>
          <a:xfrm>
            <a:off x="543641" y="791422"/>
            <a:ext cx="11088915" cy="830981"/>
          </a:xfrm>
          <a:prstGeom prst="rect">
            <a:avLst/>
          </a:prstGeom>
          <a:noFill/>
        </p:spPr>
        <p:txBody>
          <a:bodyPr wrap="square" lIns="91428" tIns="45712" rIns="91428" bIns="45712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accent6"/>
                </a:solidFill>
              </a:rPr>
              <a:t>Указ Президента Российской Федерации от 10 декабря 2020 г. № 778</a:t>
            </a:r>
          </a:p>
          <a:p>
            <a:pPr algn="ctr"/>
            <a:r>
              <a:rPr lang="ru-RU" sz="2400" b="1" dirty="0">
                <a:solidFill>
                  <a:schemeClr val="accent6"/>
                </a:solidFill>
              </a:rPr>
              <a:t>(изменения в форму справки)</a:t>
            </a:r>
          </a:p>
        </p:txBody>
      </p:sp>
      <p:sp>
        <p:nvSpPr>
          <p:cNvPr id="15" name="Прямоугольник 14">
            <a:extLst>
              <a:ext uri="{FF2B5EF4-FFF2-40B4-BE49-F238E27FC236}">
                <a16:creationId xmlns:a16="http://schemas.microsoft.com/office/drawing/2014/main" id="{B491AA52-3A72-466B-96E7-CEFA12881D68}"/>
              </a:ext>
            </a:extLst>
          </p:cNvPr>
          <p:cNvSpPr/>
          <p:nvPr/>
        </p:nvSpPr>
        <p:spPr>
          <a:xfrm>
            <a:off x="1572031" y="2669054"/>
            <a:ext cx="10060525" cy="12017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5"/>
                </a:solidFill>
              </a:rPr>
              <a:t>Доход, полученный в цифровой валюте,  стоимость которой определяется в иностранной валюте, указывается в рублях  путем  пересчета стоимости полученной цифровой валюты, выраженной в иностранной  валюте,  в рубли по курсу Банка России, установленному на дату получения дохода</a:t>
            </a:r>
          </a:p>
        </p:txBody>
      </p:sp>
      <p:sp>
        <p:nvSpPr>
          <p:cNvPr id="3" name="Пятиугольник 2"/>
          <p:cNvSpPr/>
          <p:nvPr/>
        </p:nvSpPr>
        <p:spPr>
          <a:xfrm>
            <a:off x="543641" y="1747193"/>
            <a:ext cx="2083445" cy="638772"/>
          </a:xfrm>
          <a:prstGeom prst="homePlate">
            <a:avLst/>
          </a:prstGeom>
          <a:solidFill>
            <a:schemeClr val="accent6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/>
              <a:t>Раздел 1</a:t>
            </a:r>
          </a:p>
        </p:txBody>
      </p:sp>
      <p:sp>
        <p:nvSpPr>
          <p:cNvPr id="18" name="Нашивка 17"/>
          <p:cNvSpPr/>
          <p:nvPr/>
        </p:nvSpPr>
        <p:spPr>
          <a:xfrm>
            <a:off x="829877" y="2916107"/>
            <a:ext cx="308134" cy="707643"/>
          </a:xfrm>
          <a:prstGeom prst="chevron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1" name="Прямоугольник 20">
            <a:extLst>
              <a:ext uri="{FF2B5EF4-FFF2-40B4-BE49-F238E27FC236}">
                <a16:creationId xmlns:a16="http://schemas.microsoft.com/office/drawing/2014/main" id="{B491AA52-3A72-466B-96E7-CEFA12881D68}"/>
              </a:ext>
            </a:extLst>
          </p:cNvPr>
          <p:cNvSpPr/>
          <p:nvPr/>
        </p:nvSpPr>
        <p:spPr>
          <a:xfrm>
            <a:off x="1572030" y="4023204"/>
            <a:ext cx="10060525" cy="12017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5"/>
                </a:solidFill>
              </a:rPr>
              <a:t>В  случае указания дохода от продажи цифрового финансового актива, цифровых  прав и цифровой валюты дополнительно указываются дата отчуждения, сведения об операторе информационной системы (инвестиционной платформы) и вид цифровой валюты</a:t>
            </a:r>
          </a:p>
        </p:txBody>
      </p:sp>
      <p:sp>
        <p:nvSpPr>
          <p:cNvPr id="23" name="Нашивка 22"/>
          <p:cNvSpPr/>
          <p:nvPr/>
        </p:nvSpPr>
        <p:spPr>
          <a:xfrm>
            <a:off x="829876" y="4270257"/>
            <a:ext cx="308134" cy="707643"/>
          </a:xfrm>
          <a:prstGeom prst="chevron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721367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36"/>
          <p:cNvGrpSpPr/>
          <p:nvPr/>
        </p:nvGrpSpPr>
        <p:grpSpPr>
          <a:xfrm>
            <a:off x="0" y="5"/>
            <a:ext cx="12192000" cy="671879"/>
            <a:chOff x="0" y="0"/>
            <a:chExt cx="12192000" cy="671879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0" y="0"/>
              <a:ext cx="12192000" cy="36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1" name="Прямоугольник 20"/>
            <p:cNvSpPr/>
            <p:nvPr/>
          </p:nvSpPr>
          <p:spPr>
            <a:xfrm>
              <a:off x="0" y="355600"/>
              <a:ext cx="121920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" name="Прямоугольник 21"/>
            <p:cNvSpPr/>
            <p:nvPr/>
          </p:nvSpPr>
          <p:spPr>
            <a:xfrm>
              <a:off x="5765800" y="457200"/>
              <a:ext cx="64262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3" name="Прямоугольник 22"/>
            <p:cNvSpPr/>
            <p:nvPr/>
          </p:nvSpPr>
          <p:spPr>
            <a:xfrm>
              <a:off x="6792000" y="563879"/>
              <a:ext cx="5400000" cy="1080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4" name="Номер слайда 13"/>
          <p:cNvSpPr>
            <a:spLocks noGrp="1"/>
          </p:cNvSpPr>
          <p:nvPr>
            <p:ph type="sldNum" sz="quarter" idx="12"/>
          </p:nvPr>
        </p:nvSpPr>
        <p:spPr>
          <a:xfrm>
            <a:off x="10638972" y="-43130"/>
            <a:ext cx="1146629" cy="406400"/>
          </a:xfrm>
        </p:spPr>
        <p:txBody>
          <a:bodyPr/>
          <a:lstStyle/>
          <a:p>
            <a:fld id="{0F43F4AF-7D06-4FEB-900F-7B33DEC9A355}" type="slidenum">
              <a:rPr lang="ru-RU" sz="2800" b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pPr/>
              <a:t>21</a:t>
            </a:fld>
            <a:endParaRPr lang="ru-RU" sz="2800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545400" y="784075"/>
            <a:ext cx="11088915" cy="461649"/>
          </a:xfrm>
          <a:prstGeom prst="rect">
            <a:avLst/>
          </a:prstGeom>
          <a:noFill/>
        </p:spPr>
        <p:txBody>
          <a:bodyPr wrap="square" lIns="91428" tIns="45712" rIns="91428" bIns="45712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accent6"/>
                </a:solidFill>
              </a:rPr>
              <a:t>Раздел 1. Сведения о доходах</a:t>
            </a:r>
          </a:p>
        </p:txBody>
      </p:sp>
      <p:sp>
        <p:nvSpPr>
          <p:cNvPr id="20" name="Прямоугольник 19">
            <a:extLst>
              <a:ext uri="{FF2B5EF4-FFF2-40B4-BE49-F238E27FC236}">
                <a16:creationId xmlns:a16="http://schemas.microsoft.com/office/drawing/2014/main" id="{E7174448-1459-45DE-9B7D-1EFEF5B0034A}"/>
              </a:ext>
            </a:extLst>
          </p:cNvPr>
          <p:cNvSpPr/>
          <p:nvPr/>
        </p:nvSpPr>
        <p:spPr>
          <a:xfrm>
            <a:off x="372000" y="1245724"/>
            <a:ext cx="11448000" cy="863597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Служащий может применять «Налог на профессиональный доход» только в отношении сдачи в аренду (наем) жилых помещений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 (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письмо Минтруда России от 19.04.2021 № 28-6/10/В-4623)</a:t>
            </a:r>
            <a:endParaRPr lang="ru-RU" dirty="0">
              <a:cs typeface="Times New Roman" pitchFamily="18" charset="0"/>
            </a:endParaRPr>
          </a:p>
        </p:txBody>
      </p:sp>
      <p:sp>
        <p:nvSpPr>
          <p:cNvPr id="25" name="Прямоугольник 24">
            <a:extLst>
              <a:ext uri="{FF2B5EF4-FFF2-40B4-BE49-F238E27FC236}">
                <a16:creationId xmlns:a16="http://schemas.microsoft.com/office/drawing/2014/main" id="{3ED6C75B-DC63-4B6C-9723-EDE6679330DC}"/>
              </a:ext>
            </a:extLst>
          </p:cNvPr>
          <p:cNvSpPr/>
          <p:nvPr/>
        </p:nvSpPr>
        <p:spPr>
          <a:xfrm>
            <a:off x="372000" y="2191695"/>
            <a:ext cx="11448000" cy="773905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Больничные и проч. аналогичные выплаты необходимо указывать (до вычета налога); </a:t>
            </a:r>
            <a:br>
              <a:rPr lang="ru-RU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информацию можно узнать в личном кабинете ФСС или в ЕПГУ</a:t>
            </a:r>
            <a:endParaRPr lang="ru-RU" dirty="0">
              <a:cs typeface="Times New Roman" pitchFamily="18" charset="0"/>
            </a:endParaRPr>
          </a:p>
        </p:txBody>
      </p:sp>
      <p:sp>
        <p:nvSpPr>
          <p:cNvPr id="30" name="Прямоугольник 29">
            <a:extLst>
              <a:ext uri="{FF2B5EF4-FFF2-40B4-BE49-F238E27FC236}">
                <a16:creationId xmlns:a16="http://schemas.microsoft.com/office/drawing/2014/main" id="{38A824EF-A3F3-4300-8E77-6EBF1DE59C15}"/>
              </a:ext>
            </a:extLst>
          </p:cNvPr>
          <p:cNvSpPr/>
          <p:nvPr/>
        </p:nvSpPr>
        <p:spPr>
          <a:xfrm>
            <a:off x="372000" y="3088362"/>
            <a:ext cx="11448000" cy="648000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1">
                    <a:lumMod val="75000"/>
                  </a:schemeClr>
                </a:solidFill>
                <a:cs typeface="Times New Roman" pitchFamily="18" charset="0"/>
              </a:rPr>
              <a:t>При определении необходимости отражения дохода смотрим на то, кто является собственником, а не на чей счет они зачислены</a:t>
            </a:r>
            <a:endParaRPr lang="ru-RU" dirty="0">
              <a:cs typeface="Times New Roman" pitchFamily="18" charset="0"/>
            </a:endParaRPr>
          </a:p>
        </p:txBody>
      </p:sp>
      <p:sp>
        <p:nvSpPr>
          <p:cNvPr id="31" name="Прямоугольник 30">
            <a:extLst>
              <a:ext uri="{FF2B5EF4-FFF2-40B4-BE49-F238E27FC236}">
                <a16:creationId xmlns:a16="http://schemas.microsoft.com/office/drawing/2014/main" id="{1608755A-AA19-4AEB-B689-83342364B323}"/>
              </a:ext>
            </a:extLst>
          </p:cNvPr>
          <p:cNvSpPr/>
          <p:nvPr/>
        </p:nvSpPr>
        <p:spPr>
          <a:xfrm>
            <a:off x="372000" y="3852742"/>
            <a:ext cx="11448000" cy="360000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1">
                    <a:lumMod val="75000"/>
                  </a:schemeClr>
                </a:solidFill>
                <a:cs typeface="Times New Roman" pitchFamily="18" charset="0"/>
              </a:rPr>
              <a:t>Для выигрышей в лотерею и проч. указывается выигрыш целиком: без вычета, например, ставки</a:t>
            </a:r>
            <a:endParaRPr lang="ru-RU" dirty="0">
              <a:cs typeface="Times New Roman" pitchFamily="18" charset="0"/>
            </a:endParaRPr>
          </a:p>
        </p:txBody>
      </p:sp>
      <p:sp>
        <p:nvSpPr>
          <p:cNvPr id="32" name="Прямоугольник 31">
            <a:extLst>
              <a:ext uri="{FF2B5EF4-FFF2-40B4-BE49-F238E27FC236}">
                <a16:creationId xmlns:a16="http://schemas.microsoft.com/office/drawing/2014/main" id="{614E81C1-F210-486D-8147-6D30073CE0C5}"/>
              </a:ext>
            </a:extLst>
          </p:cNvPr>
          <p:cNvSpPr/>
          <p:nvPr/>
        </p:nvSpPr>
        <p:spPr>
          <a:xfrm>
            <a:off x="372000" y="4324674"/>
            <a:ext cx="11448000" cy="360000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1">
                    <a:lumMod val="75000"/>
                  </a:schemeClr>
                </a:solidFill>
                <a:cs typeface="Times New Roman" pitchFamily="18" charset="0"/>
              </a:rPr>
              <a:t>Страховые выплаты подлежат отражению</a:t>
            </a:r>
            <a:endParaRPr lang="ru-RU" dirty="0">
              <a:cs typeface="Times New Roman" pitchFamily="18" charset="0"/>
            </a:endParaRPr>
          </a:p>
        </p:txBody>
      </p:sp>
      <p:sp>
        <p:nvSpPr>
          <p:cNvPr id="33" name="Прямоугольник 32">
            <a:extLst>
              <a:ext uri="{FF2B5EF4-FFF2-40B4-BE49-F238E27FC236}">
                <a16:creationId xmlns:a16="http://schemas.microsoft.com/office/drawing/2014/main" id="{EF32A803-08F3-4D68-A938-BE733808E411}"/>
              </a:ext>
            </a:extLst>
          </p:cNvPr>
          <p:cNvSpPr/>
          <p:nvPr/>
        </p:nvSpPr>
        <p:spPr>
          <a:xfrm>
            <a:off x="372000" y="4767048"/>
            <a:ext cx="11448000" cy="648000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1">
                    <a:lumMod val="75000"/>
                  </a:schemeClr>
                </a:solidFill>
                <a:cs typeface="Times New Roman" pitchFamily="18" charset="0"/>
              </a:rPr>
              <a:t>При отражении дохода ориентируемся на правоустанавливающие документы: если в договоре несколько объектов и сумма одна, то отражаем одной позицией</a:t>
            </a:r>
            <a:endParaRPr lang="ru-RU" dirty="0">
              <a:cs typeface="Times New Roman" pitchFamily="18" charset="0"/>
            </a:endParaRPr>
          </a:p>
        </p:txBody>
      </p:sp>
      <p:sp>
        <p:nvSpPr>
          <p:cNvPr id="34" name="Прямоугольник 33">
            <a:extLst>
              <a:ext uri="{FF2B5EF4-FFF2-40B4-BE49-F238E27FC236}">
                <a16:creationId xmlns:a16="http://schemas.microsoft.com/office/drawing/2014/main" id="{D16A3FAB-C30E-40E6-B4A7-EF8A30784A85}"/>
              </a:ext>
            </a:extLst>
          </p:cNvPr>
          <p:cNvSpPr/>
          <p:nvPr/>
        </p:nvSpPr>
        <p:spPr>
          <a:xfrm>
            <a:off x="372000" y="5513926"/>
            <a:ext cx="11448000" cy="931808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1">
                    <a:lumMod val="75000"/>
                  </a:schemeClr>
                </a:solidFill>
                <a:cs typeface="Times New Roman" pitchFamily="18" charset="0"/>
              </a:rPr>
              <a:t>Для дохода от ценных бумаг указываем положительный финансовый результат: </a:t>
            </a:r>
          </a:p>
          <a:p>
            <a:r>
              <a:rPr lang="ru-RU" dirty="0">
                <a:solidFill>
                  <a:schemeClr val="accent1">
                    <a:lumMod val="75000"/>
                  </a:schemeClr>
                </a:solidFill>
                <a:cs typeface="Times New Roman" pitchFamily="18" charset="0"/>
              </a:rPr>
              <a:t>в НДФЛ не позиция «Доход», а позиция «Налогооблагаемая база»;</a:t>
            </a:r>
          </a:p>
          <a:p>
            <a:r>
              <a:rPr lang="ru-RU" dirty="0">
                <a:solidFill>
                  <a:schemeClr val="accent1">
                    <a:lumMod val="75000"/>
                  </a:schemeClr>
                </a:solidFill>
                <a:cs typeface="Times New Roman" pitchFamily="18" charset="0"/>
              </a:rPr>
              <a:t>Доход от ценных бумаг, в т.ч. в рамках ИИС, необходимо узнавать у брокера или управляющей компании</a:t>
            </a:r>
            <a:endParaRPr lang="ru-RU" dirty="0"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743809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36"/>
          <p:cNvGrpSpPr/>
          <p:nvPr/>
        </p:nvGrpSpPr>
        <p:grpSpPr>
          <a:xfrm>
            <a:off x="0" y="5"/>
            <a:ext cx="12192000" cy="671879"/>
            <a:chOff x="0" y="0"/>
            <a:chExt cx="12192000" cy="671879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0" y="0"/>
              <a:ext cx="12192000" cy="36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1" name="Прямоугольник 20"/>
            <p:cNvSpPr/>
            <p:nvPr/>
          </p:nvSpPr>
          <p:spPr>
            <a:xfrm>
              <a:off x="0" y="355600"/>
              <a:ext cx="121920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" name="Прямоугольник 21"/>
            <p:cNvSpPr/>
            <p:nvPr/>
          </p:nvSpPr>
          <p:spPr>
            <a:xfrm>
              <a:off x="5765800" y="457200"/>
              <a:ext cx="64262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3" name="Прямоугольник 22"/>
            <p:cNvSpPr/>
            <p:nvPr/>
          </p:nvSpPr>
          <p:spPr>
            <a:xfrm>
              <a:off x="6792000" y="563879"/>
              <a:ext cx="5400000" cy="1080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4" name="Номер слайда 13"/>
          <p:cNvSpPr>
            <a:spLocks noGrp="1"/>
          </p:cNvSpPr>
          <p:nvPr>
            <p:ph type="sldNum" sz="quarter" idx="12"/>
          </p:nvPr>
        </p:nvSpPr>
        <p:spPr>
          <a:xfrm>
            <a:off x="10638972" y="-43130"/>
            <a:ext cx="1146629" cy="406400"/>
          </a:xfrm>
        </p:spPr>
        <p:txBody>
          <a:bodyPr/>
          <a:lstStyle/>
          <a:p>
            <a:fld id="{0F43F4AF-7D06-4FEB-900F-7B33DEC9A355}" type="slidenum">
              <a:rPr lang="ru-RU" sz="2800" b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pPr/>
              <a:t>22</a:t>
            </a:fld>
            <a:endParaRPr lang="ru-RU" sz="2800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9AFEE975-328F-4CDC-B22D-F032B557691E}"/>
              </a:ext>
            </a:extLst>
          </p:cNvPr>
          <p:cNvSpPr/>
          <p:nvPr/>
        </p:nvSpPr>
        <p:spPr>
          <a:xfrm>
            <a:off x="372000" y="5923879"/>
            <a:ext cx="11448000" cy="360000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В части компенсаций общее правило: если есть отчетность, то не доход, если отчетности нет, то доход </a:t>
            </a:r>
            <a:endParaRPr lang="ru-RU" dirty="0">
              <a:cs typeface="Times New Roman" pitchFamily="18" charset="0"/>
            </a:endParaRPr>
          </a:p>
        </p:txBody>
      </p:sp>
      <p:sp>
        <p:nvSpPr>
          <p:cNvPr id="24" name="Прямоугольник 23">
            <a:extLst>
              <a:ext uri="{FF2B5EF4-FFF2-40B4-BE49-F238E27FC236}">
                <a16:creationId xmlns:a16="http://schemas.microsoft.com/office/drawing/2014/main" id="{61CD53CB-48CE-46A3-937C-05A98CC775DA}"/>
              </a:ext>
            </a:extLst>
          </p:cNvPr>
          <p:cNvSpPr/>
          <p:nvPr/>
        </p:nvSpPr>
        <p:spPr>
          <a:xfrm>
            <a:off x="372000" y="4082005"/>
            <a:ext cx="11448000" cy="360000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1">
                    <a:lumMod val="75000"/>
                  </a:schemeClr>
                </a:solidFill>
                <a:cs typeface="Times New Roman" pitchFamily="18" charset="0"/>
              </a:rPr>
              <a:t>Доход от сдачи квартиры в аренду подлежит отражению</a:t>
            </a:r>
            <a:endParaRPr lang="ru-RU" dirty="0">
              <a:cs typeface="Times New Roman" pitchFamily="18" charset="0"/>
            </a:endParaRPr>
          </a:p>
        </p:txBody>
      </p:sp>
      <p:sp>
        <p:nvSpPr>
          <p:cNvPr id="28" name="Прямоугольник 27">
            <a:extLst>
              <a:ext uri="{FF2B5EF4-FFF2-40B4-BE49-F238E27FC236}">
                <a16:creationId xmlns:a16="http://schemas.microsoft.com/office/drawing/2014/main" id="{D7C57DFD-96A5-4AFF-BD9E-E20B7979AE61}"/>
              </a:ext>
            </a:extLst>
          </p:cNvPr>
          <p:cNvSpPr/>
          <p:nvPr/>
        </p:nvSpPr>
        <p:spPr>
          <a:xfrm>
            <a:off x="372000" y="4663725"/>
            <a:ext cx="11448000" cy="1038436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1">
                    <a:lumMod val="75000"/>
                  </a:schemeClr>
                </a:solidFill>
                <a:cs typeface="Times New Roman" pitchFamily="18" charset="0"/>
              </a:rPr>
              <a:t>Участие декларанта в конкурсах с подарками не требует отражения информации о полученном в натуральной форме подарка, если натуральная форма предусмотрена соответствующими правилами</a:t>
            </a:r>
          </a:p>
          <a:p>
            <a:r>
              <a:rPr lang="ru-RU" dirty="0">
                <a:solidFill>
                  <a:schemeClr val="accent1">
                    <a:lumMod val="75000"/>
                  </a:schemeClr>
                </a:solidFill>
                <a:cs typeface="Times New Roman" pitchFamily="18" charset="0"/>
              </a:rPr>
              <a:t>(см. п. 63 Методических рекомендаций)</a:t>
            </a:r>
            <a:endParaRPr lang="ru-RU" dirty="0">
              <a:cs typeface="Times New Roman" pitchFamily="18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C5A0DD77-EE0B-482D-B551-D08CD00F32EE}"/>
              </a:ext>
            </a:extLst>
          </p:cNvPr>
          <p:cNvSpPr txBox="1"/>
          <p:nvPr/>
        </p:nvSpPr>
        <p:spPr>
          <a:xfrm>
            <a:off x="545400" y="784075"/>
            <a:ext cx="11088915" cy="461649"/>
          </a:xfrm>
          <a:prstGeom prst="rect">
            <a:avLst/>
          </a:prstGeom>
          <a:noFill/>
        </p:spPr>
        <p:txBody>
          <a:bodyPr wrap="square" lIns="91428" tIns="45712" rIns="91428" bIns="45712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accent6"/>
                </a:solidFill>
              </a:rPr>
              <a:t>Раздел 1. Сведения о доходах</a:t>
            </a:r>
          </a:p>
        </p:txBody>
      </p:sp>
      <p:sp>
        <p:nvSpPr>
          <p:cNvPr id="18" name="Прямоугольник 17">
            <a:extLst>
              <a:ext uri="{FF2B5EF4-FFF2-40B4-BE49-F238E27FC236}">
                <a16:creationId xmlns:a16="http://schemas.microsoft.com/office/drawing/2014/main" id="{FBE14B0C-23D9-47D9-8C88-6C9B46D4013A}"/>
              </a:ext>
            </a:extLst>
          </p:cNvPr>
          <p:cNvSpPr/>
          <p:nvPr/>
        </p:nvSpPr>
        <p:spPr>
          <a:xfrm>
            <a:off x="372000" y="1449009"/>
            <a:ext cx="11448000" cy="1031836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Государственный сертификат на материнский (семейный) капитал указывается в случае если в отчетном периоде служащий (работник) или его супруга (супруг) распорядился средствами материнского (семейного) капитала в полном объеме либо частично</a:t>
            </a:r>
            <a:endParaRPr lang="ru-RU" dirty="0">
              <a:cs typeface="Times New Roman" pitchFamily="18" charset="0"/>
            </a:endParaRPr>
          </a:p>
        </p:txBody>
      </p:sp>
      <p:sp>
        <p:nvSpPr>
          <p:cNvPr id="19" name="Прямоугольник 18">
            <a:extLst>
              <a:ext uri="{FF2B5EF4-FFF2-40B4-BE49-F238E27FC236}">
                <a16:creationId xmlns:a16="http://schemas.microsoft.com/office/drawing/2014/main" id="{745831D2-A991-4059-9919-BFC6BAB0FF89}"/>
              </a:ext>
            </a:extLst>
          </p:cNvPr>
          <p:cNvSpPr/>
          <p:nvPr/>
        </p:nvSpPr>
        <p:spPr>
          <a:xfrm>
            <a:off x="372000" y="2702565"/>
            <a:ext cx="11448000" cy="360000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Денежные средства в виде кредитов (займов) в разделе 1 справки не указываются</a:t>
            </a:r>
            <a:endParaRPr lang="ru-RU" dirty="0">
              <a:cs typeface="Times New Roman" pitchFamily="18" charset="0"/>
            </a:endParaRPr>
          </a:p>
        </p:txBody>
      </p:sp>
      <p:sp>
        <p:nvSpPr>
          <p:cNvPr id="20" name="Прямоугольник 19">
            <a:extLst>
              <a:ext uri="{FF2B5EF4-FFF2-40B4-BE49-F238E27FC236}">
                <a16:creationId xmlns:a16="http://schemas.microsoft.com/office/drawing/2014/main" id="{D61EC0BD-470A-4614-9AA2-A3C248C380C5}"/>
              </a:ext>
            </a:extLst>
          </p:cNvPr>
          <p:cNvSpPr/>
          <p:nvPr/>
        </p:nvSpPr>
        <p:spPr>
          <a:xfrm>
            <a:off x="372000" y="3284285"/>
            <a:ext cx="11448000" cy="576000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Денежные средства в виде переводов между своими счетами, по общему правилу, в разделе 1 справки не указываются</a:t>
            </a:r>
            <a:endParaRPr lang="ru-RU" dirty="0"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259115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36"/>
          <p:cNvGrpSpPr/>
          <p:nvPr/>
        </p:nvGrpSpPr>
        <p:grpSpPr>
          <a:xfrm>
            <a:off x="0" y="5"/>
            <a:ext cx="12192000" cy="671879"/>
            <a:chOff x="0" y="0"/>
            <a:chExt cx="12192000" cy="671879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0" y="0"/>
              <a:ext cx="12192000" cy="36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1" name="Прямоугольник 20"/>
            <p:cNvSpPr/>
            <p:nvPr/>
          </p:nvSpPr>
          <p:spPr>
            <a:xfrm>
              <a:off x="0" y="355600"/>
              <a:ext cx="121920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" name="Прямоугольник 21"/>
            <p:cNvSpPr/>
            <p:nvPr/>
          </p:nvSpPr>
          <p:spPr>
            <a:xfrm>
              <a:off x="5765800" y="457200"/>
              <a:ext cx="64262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3" name="Прямоугольник 22"/>
            <p:cNvSpPr/>
            <p:nvPr/>
          </p:nvSpPr>
          <p:spPr>
            <a:xfrm>
              <a:off x="6792000" y="563879"/>
              <a:ext cx="5400000" cy="1080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4" name="Номер слайда 13"/>
          <p:cNvSpPr>
            <a:spLocks noGrp="1"/>
          </p:cNvSpPr>
          <p:nvPr>
            <p:ph type="sldNum" sz="quarter" idx="12"/>
          </p:nvPr>
        </p:nvSpPr>
        <p:spPr>
          <a:xfrm>
            <a:off x="10638972" y="-43130"/>
            <a:ext cx="1146629" cy="406400"/>
          </a:xfrm>
        </p:spPr>
        <p:txBody>
          <a:bodyPr/>
          <a:lstStyle/>
          <a:p>
            <a:fld id="{0F43F4AF-7D06-4FEB-900F-7B33DEC9A355}" type="slidenum">
              <a:rPr lang="ru-RU" sz="2800" b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pPr/>
              <a:t>23</a:t>
            </a:fld>
            <a:endParaRPr lang="ru-RU" sz="2800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24" name="Прямоугольник 23">
            <a:extLst>
              <a:ext uri="{FF2B5EF4-FFF2-40B4-BE49-F238E27FC236}">
                <a16:creationId xmlns:a16="http://schemas.microsoft.com/office/drawing/2014/main" id="{61CD53CB-48CE-46A3-937C-05A98CC775DA}"/>
              </a:ext>
            </a:extLst>
          </p:cNvPr>
          <p:cNvSpPr/>
          <p:nvPr/>
        </p:nvSpPr>
        <p:spPr>
          <a:xfrm>
            <a:off x="372000" y="5217706"/>
            <a:ext cx="11448000" cy="1183089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1">
                    <a:lumMod val="75000"/>
                  </a:schemeClr>
                </a:solidFill>
                <a:cs typeface="Times New Roman" pitchFamily="18" charset="0"/>
              </a:rPr>
              <a:t>В Методических рекомендациях предусмотрены положения относительно федеральных нормативных правовых актов и соответствующих выплат</a:t>
            </a:r>
          </a:p>
          <a:p>
            <a:r>
              <a:rPr lang="ru-RU" dirty="0">
                <a:solidFill>
                  <a:schemeClr val="accent1">
                    <a:lumMod val="75000"/>
                  </a:schemeClr>
                </a:solidFill>
                <a:cs typeface="Times New Roman" pitchFamily="18" charset="0"/>
              </a:rPr>
              <a:t>В отношении региональных, муниципальных выплат или гарантий, предоставляемых организацией самостоятельно, необходимо использовать аналогичные подходы</a:t>
            </a:r>
            <a:endParaRPr lang="ru-RU" dirty="0">
              <a:cs typeface="Times New Roman" pitchFamily="18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46448181-AE7B-458A-BF9B-5D926C422565}"/>
              </a:ext>
            </a:extLst>
          </p:cNvPr>
          <p:cNvSpPr txBox="1"/>
          <p:nvPr/>
        </p:nvSpPr>
        <p:spPr>
          <a:xfrm>
            <a:off x="545400" y="784075"/>
            <a:ext cx="11088915" cy="461649"/>
          </a:xfrm>
          <a:prstGeom prst="rect">
            <a:avLst/>
          </a:prstGeom>
          <a:noFill/>
        </p:spPr>
        <p:txBody>
          <a:bodyPr wrap="square" lIns="91428" tIns="45712" rIns="91428" bIns="45712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accent6"/>
                </a:solidFill>
              </a:rPr>
              <a:t>Раздел 1. Сведения о доходах</a:t>
            </a:r>
          </a:p>
        </p:txBody>
      </p:sp>
      <p:sp>
        <p:nvSpPr>
          <p:cNvPr id="16" name="Прямоугольник 15">
            <a:extLst>
              <a:ext uri="{FF2B5EF4-FFF2-40B4-BE49-F238E27FC236}">
                <a16:creationId xmlns:a16="http://schemas.microsoft.com/office/drawing/2014/main" id="{1621B3E5-E5C5-4EFB-AFD4-DCD5659DB8FF}"/>
              </a:ext>
            </a:extLst>
          </p:cNvPr>
          <p:cNvSpPr/>
          <p:nvPr/>
        </p:nvSpPr>
        <p:spPr>
          <a:xfrm>
            <a:off x="372000" y="2555589"/>
            <a:ext cx="11448000" cy="2407919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1">
                    <a:lumMod val="75000"/>
                  </a:schemeClr>
                </a:solidFill>
                <a:cs typeface="Times New Roman" pitchFamily="18" charset="0"/>
              </a:rPr>
              <a:t>Возвращенные (или предоставленные) денежные средства на покупку товаров, работ и услуг для третьих лиц не являются доходом, если факт такой оплаты может быть подтвержден (ситуация с родительским комитетом).</a:t>
            </a:r>
            <a:br>
              <a:rPr lang="ru-RU" dirty="0">
                <a:solidFill>
                  <a:schemeClr val="accent1">
                    <a:lumMod val="75000"/>
                  </a:schemeClr>
                </a:solidFill>
                <a:cs typeface="Times New Roman" pitchFamily="18" charset="0"/>
              </a:rPr>
            </a:br>
            <a:r>
              <a:rPr lang="ru-RU" dirty="0">
                <a:solidFill>
                  <a:schemeClr val="accent1">
                    <a:lumMod val="75000"/>
                  </a:schemeClr>
                </a:solidFill>
                <a:cs typeface="Times New Roman" pitchFamily="18" charset="0"/>
              </a:rPr>
              <a:t>«Возвратность» денежных средств может быть подтверждена декларантом любым способом, в противном случае </a:t>
            </a:r>
            <a:r>
              <a:rPr lang="ru-RU" dirty="0" err="1">
                <a:solidFill>
                  <a:schemeClr val="accent1">
                    <a:lumMod val="75000"/>
                  </a:schemeClr>
                </a:solidFill>
                <a:cs typeface="Times New Roman" pitchFamily="18" charset="0"/>
              </a:rPr>
              <a:t>презюмируется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  <a:cs typeface="Times New Roman" pitchFamily="18" charset="0"/>
              </a:rPr>
              <a:t>, что средства не являются возвратными.</a:t>
            </a:r>
          </a:p>
          <a:p>
            <a:r>
              <a:rPr lang="ru-RU" dirty="0">
                <a:solidFill>
                  <a:schemeClr val="accent1">
                    <a:lumMod val="75000"/>
                  </a:schemeClr>
                </a:solidFill>
                <a:cs typeface="Times New Roman" pitchFamily="18" charset="0"/>
              </a:rPr>
              <a:t>Подтверждающие доход документы в обязательном порядке не прикладываются;</a:t>
            </a:r>
          </a:p>
          <a:p>
            <a:r>
              <a:rPr lang="ru-RU" dirty="0">
                <a:solidFill>
                  <a:schemeClr val="accent1">
                    <a:lumMod val="75000"/>
                  </a:schemeClr>
                </a:solidFill>
                <a:cs typeface="Times New Roman" pitchFamily="18" charset="0"/>
              </a:rPr>
              <a:t>обязательные документы предусмотрены в разделах 2 и 4 справки</a:t>
            </a:r>
            <a:endParaRPr lang="ru-RU" dirty="0">
              <a:cs typeface="Times New Roman" pitchFamily="18" charset="0"/>
            </a:endParaRPr>
          </a:p>
        </p:txBody>
      </p:sp>
      <p:sp>
        <p:nvSpPr>
          <p:cNvPr id="20" name="Прямоугольник 19">
            <a:extLst>
              <a:ext uri="{FF2B5EF4-FFF2-40B4-BE49-F238E27FC236}">
                <a16:creationId xmlns:a16="http://schemas.microsoft.com/office/drawing/2014/main" id="{A436664D-7326-4D72-86C5-9154120D14A9}"/>
              </a:ext>
            </a:extLst>
          </p:cNvPr>
          <p:cNvSpPr/>
          <p:nvPr/>
        </p:nvSpPr>
        <p:spPr>
          <a:xfrm>
            <a:off x="372000" y="1653391"/>
            <a:ext cx="11448000" cy="648000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1">
                    <a:lumMod val="75000"/>
                  </a:schemeClr>
                </a:solidFill>
                <a:cs typeface="Times New Roman" pitchFamily="18" charset="0"/>
              </a:rPr>
              <a:t>В разделе 1 указывается любой доход вне зависимости от размера, в т.ч. полученный в качестве подарка на день рождения или иной праздник (</a:t>
            </a:r>
            <a:r>
              <a:rPr lang="ru-RU" dirty="0" err="1">
                <a:solidFill>
                  <a:schemeClr val="accent1">
                    <a:lumMod val="75000"/>
                  </a:schemeClr>
                </a:solidFill>
                <a:cs typeface="Times New Roman" pitchFamily="18" charset="0"/>
              </a:rPr>
              <a:t>пп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  <a:cs typeface="Times New Roman" pitchFamily="18" charset="0"/>
              </a:rPr>
              <a:t>. 16 п. 60 Методических рекомендаций)</a:t>
            </a:r>
            <a:endParaRPr lang="ru-RU" dirty="0"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899556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36"/>
          <p:cNvGrpSpPr/>
          <p:nvPr/>
        </p:nvGrpSpPr>
        <p:grpSpPr>
          <a:xfrm>
            <a:off x="0" y="5"/>
            <a:ext cx="12192000" cy="671879"/>
            <a:chOff x="0" y="0"/>
            <a:chExt cx="12192000" cy="671879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0" y="0"/>
              <a:ext cx="12192000" cy="36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1" name="Прямоугольник 20"/>
            <p:cNvSpPr/>
            <p:nvPr/>
          </p:nvSpPr>
          <p:spPr>
            <a:xfrm>
              <a:off x="0" y="355600"/>
              <a:ext cx="121920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" name="Прямоугольник 21"/>
            <p:cNvSpPr/>
            <p:nvPr/>
          </p:nvSpPr>
          <p:spPr>
            <a:xfrm>
              <a:off x="5765800" y="457200"/>
              <a:ext cx="64262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3" name="Прямоугольник 22"/>
            <p:cNvSpPr/>
            <p:nvPr/>
          </p:nvSpPr>
          <p:spPr>
            <a:xfrm>
              <a:off x="6792000" y="563879"/>
              <a:ext cx="5400000" cy="1080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4" name="Номер слайда 13"/>
          <p:cNvSpPr>
            <a:spLocks noGrp="1"/>
          </p:cNvSpPr>
          <p:nvPr>
            <p:ph type="sldNum" sz="quarter" idx="12"/>
          </p:nvPr>
        </p:nvSpPr>
        <p:spPr>
          <a:xfrm>
            <a:off x="10638972" y="-43130"/>
            <a:ext cx="1146629" cy="406400"/>
          </a:xfrm>
        </p:spPr>
        <p:txBody>
          <a:bodyPr/>
          <a:lstStyle/>
          <a:p>
            <a:fld id="{0F43F4AF-7D06-4FEB-900F-7B33DEC9A355}" type="slidenum">
              <a:rPr lang="ru-RU" sz="2800" b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pPr/>
              <a:t>24</a:t>
            </a:fld>
            <a:endParaRPr lang="ru-RU" sz="2800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545400" y="784075"/>
            <a:ext cx="11088915" cy="461652"/>
          </a:xfrm>
          <a:prstGeom prst="rect">
            <a:avLst/>
          </a:prstGeom>
          <a:noFill/>
        </p:spPr>
        <p:txBody>
          <a:bodyPr wrap="square" lIns="91428" tIns="45712" rIns="91428" bIns="45712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accent6"/>
                </a:solidFill>
              </a:rPr>
              <a:t>Раздел 2. Сведения о расходах</a:t>
            </a:r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9AFEE975-328F-4CDC-B22D-F032B557691E}"/>
              </a:ext>
            </a:extLst>
          </p:cNvPr>
          <p:cNvSpPr/>
          <p:nvPr/>
        </p:nvSpPr>
        <p:spPr>
          <a:xfrm>
            <a:off x="451672" y="2453602"/>
            <a:ext cx="11253600" cy="732060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Данный раздел заполняется только в случае отдельных сделок, совершенных в отчетном периоде, расходы по которым превышают трехгодовой общий доход</a:t>
            </a:r>
            <a:endParaRPr lang="ru-RU" dirty="0">
              <a:cs typeface="Times New Roman" pitchFamily="18" charset="0"/>
            </a:endParaRPr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D971428D-EA20-47AD-9592-A513CF257B60}"/>
              </a:ext>
            </a:extLst>
          </p:cNvPr>
          <p:cNvSpPr/>
          <p:nvPr/>
        </p:nvSpPr>
        <p:spPr>
          <a:xfrm>
            <a:off x="451672" y="3245186"/>
            <a:ext cx="11253600" cy="461652"/>
          </a:xfrm>
          <a:prstGeom prst="rect">
            <a:avLst/>
          </a:prstGeom>
          <a:noFill/>
          <a:ln w="28575"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5"/>
                </a:solidFill>
              </a:rPr>
              <a:t>Заполнение раздела при отсутствии оснований не является правонарушением</a:t>
            </a:r>
          </a:p>
        </p:txBody>
      </p:sp>
      <p:sp>
        <p:nvSpPr>
          <p:cNvPr id="13" name="Прямоугольник 12">
            <a:extLst>
              <a:ext uri="{FF2B5EF4-FFF2-40B4-BE49-F238E27FC236}">
                <a16:creationId xmlns:a16="http://schemas.microsoft.com/office/drawing/2014/main" id="{0A21A202-D80E-4B30-91A6-E44BF58B3B08}"/>
              </a:ext>
            </a:extLst>
          </p:cNvPr>
          <p:cNvSpPr/>
          <p:nvPr/>
        </p:nvSpPr>
        <p:spPr>
          <a:xfrm>
            <a:off x="451672" y="3772540"/>
            <a:ext cx="11253600" cy="732060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Доход несовершеннолетнего ребенка при расчете общего дохода не учитывается, но может являться источником</a:t>
            </a:r>
            <a:endParaRPr lang="ru-RU" dirty="0">
              <a:cs typeface="Times New Roman" pitchFamily="18" charset="0"/>
            </a:endParaRPr>
          </a:p>
        </p:txBody>
      </p:sp>
      <p:sp>
        <p:nvSpPr>
          <p:cNvPr id="15" name="Прямоугольник 14">
            <a:extLst>
              <a:ext uri="{FF2B5EF4-FFF2-40B4-BE49-F238E27FC236}">
                <a16:creationId xmlns:a16="http://schemas.microsoft.com/office/drawing/2014/main" id="{91645C8C-5B42-4629-8778-239E00A2C853}"/>
              </a:ext>
            </a:extLst>
          </p:cNvPr>
          <p:cNvSpPr/>
          <p:nvPr/>
        </p:nvSpPr>
        <p:spPr>
          <a:xfrm>
            <a:off x="451672" y="4569999"/>
            <a:ext cx="11253600" cy="732060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Общий доход рассчитывается только в случае, если на момент совершения сделки, уже три отчетных периода как декларанты находятся в браке</a:t>
            </a:r>
            <a:endParaRPr lang="ru-RU" dirty="0">
              <a:cs typeface="Times New Roman" pitchFamily="18" charset="0"/>
            </a:endParaRPr>
          </a:p>
        </p:txBody>
      </p:sp>
      <p:sp>
        <p:nvSpPr>
          <p:cNvPr id="16" name="Прямоугольник 15">
            <a:extLst>
              <a:ext uri="{FF2B5EF4-FFF2-40B4-BE49-F238E27FC236}">
                <a16:creationId xmlns:a16="http://schemas.microsoft.com/office/drawing/2014/main" id="{B5791623-FFCE-493F-800B-28FF829D1779}"/>
              </a:ext>
            </a:extLst>
          </p:cNvPr>
          <p:cNvSpPr/>
          <p:nvPr/>
        </p:nvSpPr>
        <p:spPr>
          <a:xfrm>
            <a:off x="451672" y="5371762"/>
            <a:ext cx="11253600" cy="730800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Если супругой (супругом) служащего (работника) сделка совершена до брака, то такая сделка не отражается</a:t>
            </a:r>
            <a:endParaRPr lang="ru-RU" dirty="0">
              <a:cs typeface="Times New Roman" pitchFamily="18" charset="0"/>
            </a:endParaRPr>
          </a:p>
        </p:txBody>
      </p:sp>
      <p:pic>
        <p:nvPicPr>
          <p:cNvPr id="19" name="Рисунок 18">
            <a:extLst>
              <a:ext uri="{FF2B5EF4-FFF2-40B4-BE49-F238E27FC236}">
                <a16:creationId xmlns:a16="http://schemas.microsoft.com/office/drawing/2014/main" id="{85F6F976-1C05-4F13-953C-3E8883ABDEB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17943" y="1424427"/>
            <a:ext cx="7743825" cy="971550"/>
          </a:xfrm>
          <a:prstGeom prst="rect">
            <a:avLst/>
          </a:prstGeom>
        </p:spPr>
      </p:pic>
      <p:sp>
        <p:nvSpPr>
          <p:cNvPr id="17" name="Прямоугольник 16">
            <a:extLst>
              <a:ext uri="{FF2B5EF4-FFF2-40B4-BE49-F238E27FC236}">
                <a16:creationId xmlns:a16="http://schemas.microsoft.com/office/drawing/2014/main" id="{05E0B3D5-E96E-43E1-8B36-660598E43CBA}"/>
              </a:ext>
            </a:extLst>
          </p:cNvPr>
          <p:cNvSpPr/>
          <p:nvPr/>
        </p:nvSpPr>
        <p:spPr>
          <a:xfrm>
            <a:off x="451672" y="6178490"/>
            <a:ext cx="11253600" cy="460800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Если лицом сделка совершена до поступления на службу (работу), то такая сделка не отражается</a:t>
            </a:r>
            <a:endParaRPr lang="ru-RU" dirty="0"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823490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5"/>
          <p:cNvGrpSpPr/>
          <p:nvPr/>
        </p:nvGrpSpPr>
        <p:grpSpPr>
          <a:xfrm>
            <a:off x="0" y="0"/>
            <a:ext cx="12192000" cy="671879"/>
            <a:chOff x="0" y="0"/>
            <a:chExt cx="12192000" cy="671879"/>
          </a:xfrm>
        </p:grpSpPr>
        <p:sp>
          <p:nvSpPr>
            <p:cNvPr id="17" name="Прямоугольник 16"/>
            <p:cNvSpPr/>
            <p:nvPr/>
          </p:nvSpPr>
          <p:spPr>
            <a:xfrm>
              <a:off x="0" y="0"/>
              <a:ext cx="12192000" cy="36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9" name="Прямоугольник 18"/>
            <p:cNvSpPr/>
            <p:nvPr/>
          </p:nvSpPr>
          <p:spPr>
            <a:xfrm>
              <a:off x="0" y="355600"/>
              <a:ext cx="121920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0" name="Прямоугольник 19"/>
            <p:cNvSpPr/>
            <p:nvPr/>
          </p:nvSpPr>
          <p:spPr>
            <a:xfrm>
              <a:off x="5765800" y="457200"/>
              <a:ext cx="64262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4" name="Прямоугольник 23"/>
            <p:cNvSpPr/>
            <p:nvPr/>
          </p:nvSpPr>
          <p:spPr>
            <a:xfrm>
              <a:off x="6792000" y="563879"/>
              <a:ext cx="5400000" cy="1080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4" name="Номер слайда 13"/>
          <p:cNvSpPr>
            <a:spLocks noGrp="1"/>
          </p:cNvSpPr>
          <p:nvPr>
            <p:ph type="sldNum" sz="quarter" idx="12"/>
          </p:nvPr>
        </p:nvSpPr>
        <p:spPr>
          <a:xfrm>
            <a:off x="11022677" y="0"/>
            <a:ext cx="762924" cy="342900"/>
          </a:xfrm>
        </p:spPr>
        <p:txBody>
          <a:bodyPr/>
          <a:lstStyle/>
          <a:p>
            <a:fld id="{0F43F4AF-7D06-4FEB-900F-7B33DEC9A355}" type="slidenum">
              <a:rPr lang="ru-RU" sz="2800" b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pPr/>
              <a:t>25</a:t>
            </a:fld>
            <a:endParaRPr lang="ru-RU" sz="2800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2DBBFF6E-FFA2-45EC-84CD-9B5BE6E9565D}"/>
              </a:ext>
            </a:extLst>
          </p:cNvPr>
          <p:cNvSpPr txBox="1"/>
          <p:nvPr/>
        </p:nvSpPr>
        <p:spPr>
          <a:xfrm>
            <a:off x="543641" y="791422"/>
            <a:ext cx="11088915" cy="830981"/>
          </a:xfrm>
          <a:prstGeom prst="rect">
            <a:avLst/>
          </a:prstGeom>
          <a:noFill/>
        </p:spPr>
        <p:txBody>
          <a:bodyPr wrap="square" lIns="91428" tIns="45712" rIns="91428" bIns="45712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accent6"/>
                </a:solidFill>
              </a:rPr>
              <a:t>Указ Президента Российской Федерации от 10 декабря 2020 г. № 778</a:t>
            </a:r>
          </a:p>
          <a:p>
            <a:pPr algn="ctr"/>
            <a:r>
              <a:rPr lang="ru-RU" sz="2400" b="1" dirty="0">
                <a:solidFill>
                  <a:schemeClr val="accent6"/>
                </a:solidFill>
              </a:rPr>
              <a:t>(изменения в форму справки)</a:t>
            </a:r>
          </a:p>
        </p:txBody>
      </p:sp>
      <p:sp>
        <p:nvSpPr>
          <p:cNvPr id="15" name="Прямоугольник 14">
            <a:extLst>
              <a:ext uri="{FF2B5EF4-FFF2-40B4-BE49-F238E27FC236}">
                <a16:creationId xmlns:a16="http://schemas.microsoft.com/office/drawing/2014/main" id="{B491AA52-3A72-466B-96E7-CEFA12881D68}"/>
              </a:ext>
            </a:extLst>
          </p:cNvPr>
          <p:cNvSpPr/>
          <p:nvPr/>
        </p:nvSpPr>
        <p:spPr>
          <a:xfrm>
            <a:off x="1572031" y="3813714"/>
            <a:ext cx="10060525" cy="12017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5"/>
                </a:solidFill>
              </a:rPr>
              <a:t>В   отношении   цифровых   финансовых   активов  в  качестве  основания приобретения  указываются  реквизиты записи о цифровых финансовых активах в информационной системе, в которой осуществляется выпуск цифровых финансовых активов, и прикладывается выписка из данной информационной системы</a:t>
            </a:r>
          </a:p>
          <a:p>
            <a:endParaRPr lang="ru-RU" dirty="0">
              <a:solidFill>
                <a:schemeClr val="accent5"/>
              </a:solidFill>
            </a:endParaRPr>
          </a:p>
          <a:p>
            <a:r>
              <a:rPr lang="ru-RU" dirty="0">
                <a:solidFill>
                  <a:schemeClr val="accent5"/>
                </a:solidFill>
              </a:rPr>
              <a:t>В   отношении   цифровой   валюты  в  качестве  основания  приобретения указываются  идентификационный  номер  и  дата  транзакции и прикладывается выписка о транзакции при ее наличии по применимому праву</a:t>
            </a:r>
          </a:p>
          <a:p>
            <a:endParaRPr lang="ru-RU" dirty="0">
              <a:solidFill>
                <a:schemeClr val="accent5"/>
              </a:solidFill>
            </a:endParaRPr>
          </a:p>
          <a:p>
            <a:r>
              <a:rPr lang="ru-RU" dirty="0">
                <a:solidFill>
                  <a:schemeClr val="accent5"/>
                </a:solidFill>
              </a:rPr>
              <a:t>В  отношении  сделок  по  приобретению  цифровых  финансовых  активов и цифровой   валюты   к  справке  прилагаются  документы  (при  их  наличии), подтверждающие  сумму сделки и (или) содержащие информацию о второй стороне сделки</a:t>
            </a:r>
          </a:p>
        </p:txBody>
      </p:sp>
      <p:sp>
        <p:nvSpPr>
          <p:cNvPr id="3" name="Пятиугольник 2"/>
          <p:cNvSpPr/>
          <p:nvPr/>
        </p:nvSpPr>
        <p:spPr>
          <a:xfrm>
            <a:off x="543641" y="1747193"/>
            <a:ext cx="2083445" cy="638772"/>
          </a:xfrm>
          <a:prstGeom prst="homePlate">
            <a:avLst/>
          </a:prstGeom>
          <a:solidFill>
            <a:schemeClr val="accent6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/>
              <a:t>Раздел 2</a:t>
            </a:r>
          </a:p>
        </p:txBody>
      </p:sp>
      <p:sp>
        <p:nvSpPr>
          <p:cNvPr id="18" name="Нашивка 17"/>
          <p:cNvSpPr/>
          <p:nvPr/>
        </p:nvSpPr>
        <p:spPr>
          <a:xfrm>
            <a:off x="829876" y="2916107"/>
            <a:ext cx="308134" cy="707643"/>
          </a:xfrm>
          <a:prstGeom prst="chevron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3" name="Нашивка 22"/>
          <p:cNvSpPr/>
          <p:nvPr/>
        </p:nvSpPr>
        <p:spPr>
          <a:xfrm>
            <a:off x="829876" y="4220735"/>
            <a:ext cx="308134" cy="707643"/>
          </a:xfrm>
          <a:prstGeom prst="chevron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6" name="Нашивка 15"/>
          <p:cNvSpPr/>
          <p:nvPr/>
        </p:nvSpPr>
        <p:spPr>
          <a:xfrm>
            <a:off x="829876" y="5389135"/>
            <a:ext cx="308134" cy="707643"/>
          </a:xfrm>
          <a:prstGeom prst="chevron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235348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36"/>
          <p:cNvGrpSpPr/>
          <p:nvPr/>
        </p:nvGrpSpPr>
        <p:grpSpPr>
          <a:xfrm>
            <a:off x="0" y="5"/>
            <a:ext cx="12192000" cy="671879"/>
            <a:chOff x="0" y="0"/>
            <a:chExt cx="12192000" cy="671879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0" y="0"/>
              <a:ext cx="12192000" cy="36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1" name="Прямоугольник 20"/>
            <p:cNvSpPr/>
            <p:nvPr/>
          </p:nvSpPr>
          <p:spPr>
            <a:xfrm>
              <a:off x="0" y="355600"/>
              <a:ext cx="121920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" name="Прямоугольник 21"/>
            <p:cNvSpPr/>
            <p:nvPr/>
          </p:nvSpPr>
          <p:spPr>
            <a:xfrm>
              <a:off x="5765800" y="457200"/>
              <a:ext cx="64262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3" name="Прямоугольник 22"/>
            <p:cNvSpPr/>
            <p:nvPr/>
          </p:nvSpPr>
          <p:spPr>
            <a:xfrm>
              <a:off x="6792000" y="563879"/>
              <a:ext cx="5400000" cy="1080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4" name="Номер слайда 13"/>
          <p:cNvSpPr>
            <a:spLocks noGrp="1"/>
          </p:cNvSpPr>
          <p:nvPr>
            <p:ph type="sldNum" sz="quarter" idx="12"/>
          </p:nvPr>
        </p:nvSpPr>
        <p:spPr>
          <a:xfrm>
            <a:off x="10638972" y="-43130"/>
            <a:ext cx="1146629" cy="406400"/>
          </a:xfrm>
        </p:spPr>
        <p:txBody>
          <a:bodyPr/>
          <a:lstStyle/>
          <a:p>
            <a:fld id="{0F43F4AF-7D06-4FEB-900F-7B33DEC9A355}" type="slidenum">
              <a:rPr lang="ru-RU" sz="2800" b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pPr/>
              <a:t>26</a:t>
            </a:fld>
            <a:endParaRPr lang="ru-RU" sz="2800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545400" y="784075"/>
            <a:ext cx="11088915" cy="461649"/>
          </a:xfrm>
          <a:prstGeom prst="rect">
            <a:avLst/>
          </a:prstGeom>
          <a:noFill/>
        </p:spPr>
        <p:txBody>
          <a:bodyPr wrap="square" lIns="91428" tIns="45712" rIns="91428" bIns="45712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accent6"/>
                </a:solidFill>
              </a:rPr>
              <a:t>Раздел 2. Сведения о расходах</a:t>
            </a:r>
          </a:p>
        </p:txBody>
      </p:sp>
      <p:sp>
        <p:nvSpPr>
          <p:cNvPr id="24" name="Прямоугольник 23">
            <a:extLst>
              <a:ext uri="{FF2B5EF4-FFF2-40B4-BE49-F238E27FC236}">
                <a16:creationId xmlns:a16="http://schemas.microsoft.com/office/drawing/2014/main" id="{BD0D39DA-F9BF-43C5-96CA-440FA7E364DE}"/>
              </a:ext>
            </a:extLst>
          </p:cNvPr>
          <p:cNvSpPr/>
          <p:nvPr/>
        </p:nvSpPr>
        <p:spPr>
          <a:xfrm>
            <a:off x="367698" y="6320782"/>
            <a:ext cx="11448000" cy="360000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1">
                    <a:lumMod val="75000"/>
                  </a:schemeClr>
                </a:solidFill>
                <a:cs typeface="Times New Roman" pitchFamily="18" charset="0"/>
              </a:rPr>
              <a:t>Заполненный раздел 2 справки не является сам по себе основанием для осуществления контроля</a:t>
            </a:r>
            <a:endParaRPr lang="ru-RU" dirty="0">
              <a:cs typeface="Times New Roman" pitchFamily="18" charset="0"/>
            </a:endParaRPr>
          </a:p>
        </p:txBody>
      </p:sp>
      <p:sp>
        <p:nvSpPr>
          <p:cNvPr id="25" name="Прямоугольник 24">
            <a:extLst>
              <a:ext uri="{FF2B5EF4-FFF2-40B4-BE49-F238E27FC236}">
                <a16:creationId xmlns:a16="http://schemas.microsoft.com/office/drawing/2014/main" id="{07F68C5F-6FD4-429B-BEAD-77BDC79333C8}"/>
              </a:ext>
            </a:extLst>
          </p:cNvPr>
          <p:cNvSpPr/>
          <p:nvPr/>
        </p:nvSpPr>
        <p:spPr>
          <a:xfrm>
            <a:off x="367698" y="4888209"/>
            <a:ext cx="11448000" cy="360000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1">
                    <a:lumMod val="75000"/>
                  </a:schemeClr>
                </a:solidFill>
                <a:cs typeface="Times New Roman" pitchFamily="18" charset="0"/>
              </a:rPr>
              <a:t>Копии документов предоставляются с учетом положения сноски к разделу 2 справки</a:t>
            </a:r>
            <a:endParaRPr lang="ru-RU" dirty="0">
              <a:cs typeface="Times New Roman" pitchFamily="18" charset="0"/>
            </a:endParaRPr>
          </a:p>
        </p:txBody>
      </p:sp>
      <p:sp>
        <p:nvSpPr>
          <p:cNvPr id="26" name="Прямоугольник 25">
            <a:extLst>
              <a:ext uri="{FF2B5EF4-FFF2-40B4-BE49-F238E27FC236}">
                <a16:creationId xmlns:a16="http://schemas.microsoft.com/office/drawing/2014/main" id="{3ADC29C7-9B33-41A5-AB85-E4D5182DF472}"/>
              </a:ext>
            </a:extLst>
          </p:cNvPr>
          <p:cNvSpPr/>
          <p:nvPr/>
        </p:nvSpPr>
        <p:spPr>
          <a:xfrm>
            <a:off x="367698" y="5460495"/>
            <a:ext cx="11448000" cy="648000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1">
                    <a:lumMod val="75000"/>
                  </a:schemeClr>
                </a:solidFill>
                <a:cs typeface="Times New Roman" pitchFamily="18" charset="0"/>
              </a:rPr>
              <a:t>Из трехгодового общего дохода не вычитаем никакие расходы: ни на ЖКХ, ни на еду, ни на что-то еще </a:t>
            </a:r>
          </a:p>
          <a:p>
            <a:r>
              <a:rPr lang="ru-RU" dirty="0">
                <a:solidFill>
                  <a:schemeClr val="accent1">
                    <a:lumMod val="75000"/>
                  </a:schemeClr>
                </a:solidFill>
                <a:cs typeface="Times New Roman" pitchFamily="18" charset="0"/>
              </a:rPr>
              <a:t>(если есть обоснованные сомнения, то проводим контроль)</a:t>
            </a:r>
            <a:endParaRPr lang="ru-RU" dirty="0">
              <a:cs typeface="Times New Roman" pitchFamily="18" charset="0"/>
            </a:endParaRPr>
          </a:p>
        </p:txBody>
      </p:sp>
      <p:sp>
        <p:nvSpPr>
          <p:cNvPr id="17" name="Прямоугольник 16">
            <a:extLst>
              <a:ext uri="{FF2B5EF4-FFF2-40B4-BE49-F238E27FC236}">
                <a16:creationId xmlns:a16="http://schemas.microsoft.com/office/drawing/2014/main" id="{FD14EAB9-90E6-4AFC-8508-4A9C75B12D31}"/>
              </a:ext>
            </a:extLst>
          </p:cNvPr>
          <p:cNvSpPr/>
          <p:nvPr/>
        </p:nvSpPr>
        <p:spPr>
          <a:xfrm>
            <a:off x="367698" y="1435006"/>
            <a:ext cx="11448000" cy="1304345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1">
                    <a:lumMod val="75000"/>
                  </a:schemeClr>
                </a:solidFill>
                <a:cs typeface="Times New Roman" pitchFamily="18" charset="0"/>
              </a:rPr>
              <a:t>В случае приобретения служащим (работником) и его супругой (супругом) соответствующего объекта имущества в долевую собственность (не определен единственный покупатель в договоре) данный раздел заполняется в справках обоих лиц (аналогично в отношении несовершеннолетних детей). При этом в графе "Сумма сделки" применимых справок рекомендуется указывать полную стоимость</a:t>
            </a:r>
            <a:endParaRPr lang="ru-RU" dirty="0">
              <a:cs typeface="Times New Roman" pitchFamily="18" charset="0"/>
            </a:endParaRPr>
          </a:p>
        </p:txBody>
      </p:sp>
      <p:sp>
        <p:nvSpPr>
          <p:cNvPr id="19" name="Прямоугольник 18">
            <a:extLst>
              <a:ext uri="{FF2B5EF4-FFF2-40B4-BE49-F238E27FC236}">
                <a16:creationId xmlns:a16="http://schemas.microsoft.com/office/drawing/2014/main" id="{B5B7FE2D-7435-445C-BD56-A6BF4C4885F7}"/>
              </a:ext>
            </a:extLst>
          </p:cNvPr>
          <p:cNvSpPr/>
          <p:nvPr/>
        </p:nvSpPr>
        <p:spPr>
          <a:xfrm>
            <a:off x="367698" y="2951637"/>
            <a:ext cx="11448000" cy="648000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1">
                    <a:lumMod val="75000"/>
                  </a:schemeClr>
                </a:solidFill>
                <a:cs typeface="Times New Roman" pitchFamily="18" charset="0"/>
              </a:rPr>
              <a:t>В отношении ценных бумаг смотрим на стоимость их приобретения, а не номинальную стоимость </a:t>
            </a:r>
          </a:p>
          <a:p>
            <a:r>
              <a:rPr lang="ru-RU" dirty="0">
                <a:solidFill>
                  <a:schemeClr val="accent1">
                    <a:lumMod val="75000"/>
                  </a:schemeClr>
                </a:solidFill>
                <a:cs typeface="Times New Roman" pitchFamily="18" charset="0"/>
              </a:rPr>
              <a:t>(для анализа можно пользоваться открытыми источниками)</a:t>
            </a:r>
            <a:endParaRPr lang="ru-RU" dirty="0">
              <a:cs typeface="Times New Roman" pitchFamily="18" charset="0"/>
            </a:endParaRPr>
          </a:p>
        </p:txBody>
      </p:sp>
      <p:sp>
        <p:nvSpPr>
          <p:cNvPr id="20" name="Прямоугольник 19">
            <a:extLst>
              <a:ext uri="{FF2B5EF4-FFF2-40B4-BE49-F238E27FC236}">
                <a16:creationId xmlns:a16="http://schemas.microsoft.com/office/drawing/2014/main" id="{B9007C3C-D381-45C7-A244-2F2C0228136A}"/>
              </a:ext>
            </a:extLst>
          </p:cNvPr>
          <p:cNvSpPr/>
          <p:nvPr/>
        </p:nvSpPr>
        <p:spPr>
          <a:xfrm>
            <a:off x="367698" y="3811923"/>
            <a:ext cx="11448000" cy="864000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Федеральным законом № 230-ФЗ предусмотрен конкретный перечень сделок, которые требуют отражения в справке. 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  <a:cs typeface="Times New Roman" pitchFamily="18" charset="0"/>
              </a:rPr>
              <a:t>При определении стоимости смотрим на объект приобретения, дополнительные услуги / товары не учитываются</a:t>
            </a:r>
            <a:endParaRPr lang="ru-RU" dirty="0"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264301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36"/>
          <p:cNvGrpSpPr/>
          <p:nvPr/>
        </p:nvGrpSpPr>
        <p:grpSpPr>
          <a:xfrm>
            <a:off x="0" y="5"/>
            <a:ext cx="12192000" cy="671879"/>
            <a:chOff x="0" y="0"/>
            <a:chExt cx="12192000" cy="671879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0" y="0"/>
              <a:ext cx="12192000" cy="36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1" name="Прямоугольник 20"/>
            <p:cNvSpPr/>
            <p:nvPr/>
          </p:nvSpPr>
          <p:spPr>
            <a:xfrm>
              <a:off x="0" y="355600"/>
              <a:ext cx="121920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" name="Прямоугольник 21"/>
            <p:cNvSpPr/>
            <p:nvPr/>
          </p:nvSpPr>
          <p:spPr>
            <a:xfrm>
              <a:off x="5765800" y="457200"/>
              <a:ext cx="64262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3" name="Прямоугольник 22"/>
            <p:cNvSpPr/>
            <p:nvPr/>
          </p:nvSpPr>
          <p:spPr>
            <a:xfrm>
              <a:off x="6792000" y="563879"/>
              <a:ext cx="5400000" cy="1080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4" name="Номер слайда 13"/>
          <p:cNvSpPr>
            <a:spLocks noGrp="1"/>
          </p:cNvSpPr>
          <p:nvPr>
            <p:ph type="sldNum" sz="quarter" idx="12"/>
          </p:nvPr>
        </p:nvSpPr>
        <p:spPr>
          <a:xfrm>
            <a:off x="10218061" y="1"/>
            <a:ext cx="1567543" cy="377371"/>
          </a:xfrm>
        </p:spPr>
        <p:txBody>
          <a:bodyPr/>
          <a:lstStyle/>
          <a:p>
            <a:fld id="{0F43F4AF-7D06-4FEB-900F-7B33DEC9A355}" type="slidenum">
              <a:rPr lang="ru-RU" sz="2800" b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pPr/>
              <a:t>27</a:t>
            </a:fld>
            <a:endParaRPr lang="ru-RU" sz="2800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7" name="Пятиугольник 36"/>
          <p:cNvSpPr/>
          <p:nvPr/>
        </p:nvSpPr>
        <p:spPr>
          <a:xfrm>
            <a:off x="330827" y="2521369"/>
            <a:ext cx="2520000" cy="752031"/>
          </a:xfrm>
          <a:prstGeom prst="homePlat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91428" tIns="45712" rIns="91428" bIns="45712" rtlCol="0" anchor="ctr"/>
          <a:lstStyle/>
          <a:p>
            <a:pPr algn="ctr">
              <a:lnSpc>
                <a:spcPct val="80000"/>
              </a:lnSpc>
            </a:pPr>
            <a:r>
              <a:rPr lang="ru-RU" b="1" dirty="0"/>
              <a:t>Недвижимое имущество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559629" y="801802"/>
            <a:ext cx="11088915" cy="461652"/>
          </a:xfrm>
          <a:prstGeom prst="rect">
            <a:avLst/>
          </a:prstGeom>
          <a:noFill/>
        </p:spPr>
        <p:txBody>
          <a:bodyPr wrap="square" lIns="91428" tIns="45712" rIns="91428" bIns="45712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accent6"/>
                </a:solidFill>
              </a:rPr>
              <a:t>Раздел 3. Сведения об имуществе</a:t>
            </a: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79B7BF6A-2C3F-4877-9F5B-A779AC7056C9}"/>
              </a:ext>
            </a:extLst>
          </p:cNvPr>
          <p:cNvSpPr/>
          <p:nvPr/>
        </p:nvSpPr>
        <p:spPr>
          <a:xfrm>
            <a:off x="3088976" y="2509415"/>
            <a:ext cx="8734963" cy="763985"/>
          </a:xfrm>
          <a:prstGeom prst="rect">
            <a:avLst/>
          </a:prstGeom>
          <a:noFill/>
          <a:ln w="28575"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5"/>
                </a:solidFill>
              </a:rPr>
              <a:t>Росреестр  (сведения, содержащиеся в ЕГРН)</a:t>
            </a:r>
            <a:br>
              <a:rPr lang="ru-RU" dirty="0">
                <a:solidFill>
                  <a:schemeClr val="accent5"/>
                </a:solidFill>
              </a:rPr>
            </a:br>
            <a:r>
              <a:rPr lang="ru-RU" dirty="0">
                <a:solidFill>
                  <a:schemeClr val="accent5"/>
                </a:solidFill>
              </a:rPr>
              <a:t>Специальные основания возникновения собственности (наследство, пай, проч.)</a:t>
            </a:r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DACD7E94-75D7-4CD1-AD83-B28134F15632}"/>
              </a:ext>
            </a:extLst>
          </p:cNvPr>
          <p:cNvSpPr/>
          <p:nvPr/>
        </p:nvSpPr>
        <p:spPr>
          <a:xfrm>
            <a:off x="3088976" y="3358385"/>
            <a:ext cx="8734962" cy="42420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8" tIns="45712" rIns="91428" bIns="45712" rtlCol="0" anchor="ctr"/>
          <a:lstStyle/>
          <a:p>
            <a:pPr algn="just"/>
            <a:r>
              <a:rPr lang="ru-RU" b="1" dirty="0">
                <a:solidFill>
                  <a:schemeClr val="accent1">
                    <a:lumMod val="75000"/>
                  </a:schemeClr>
                </a:solidFill>
              </a:rPr>
              <a:t>Каждый объект отдельно</a:t>
            </a:r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CF5E7C5A-E890-45AE-8804-3565FCB3919D}"/>
              </a:ext>
            </a:extLst>
          </p:cNvPr>
          <p:cNvSpPr/>
          <p:nvPr/>
        </p:nvSpPr>
        <p:spPr>
          <a:xfrm>
            <a:off x="3088976" y="3869471"/>
            <a:ext cx="8734962" cy="42420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8" tIns="45712" rIns="91428" bIns="45712" rtlCol="0" anchor="ctr"/>
          <a:lstStyle/>
          <a:p>
            <a:pPr algn="just"/>
            <a:r>
              <a:rPr lang="ru-RU" b="1" dirty="0">
                <a:solidFill>
                  <a:schemeClr val="accent1">
                    <a:lumMod val="75000"/>
                  </a:schemeClr>
                </a:solidFill>
              </a:rPr>
              <a:t>Совместная собственность указывается по официальным документам</a:t>
            </a: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EC296211-1FAB-40A9-B368-5BF631A39B34}"/>
              </a:ext>
            </a:extLst>
          </p:cNvPr>
          <p:cNvSpPr/>
          <p:nvPr/>
        </p:nvSpPr>
        <p:spPr>
          <a:xfrm>
            <a:off x="3088976" y="4380557"/>
            <a:ext cx="8734962" cy="7632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8" tIns="45712" rIns="91428" bIns="45712" rtlCol="0" anchor="ctr"/>
          <a:lstStyle/>
          <a:p>
            <a:r>
              <a:rPr lang="ru-RU" b="1" dirty="0">
                <a:solidFill>
                  <a:schemeClr val="accent1">
                    <a:lumMod val="75000"/>
                  </a:schemeClr>
                </a:solidFill>
              </a:rPr>
              <a:t>Общая долевая собственность МКД или садоводства (огородничества) </a:t>
            </a:r>
          </a:p>
          <a:p>
            <a:r>
              <a:rPr lang="ru-RU" b="1" dirty="0">
                <a:solidFill>
                  <a:schemeClr val="accent1">
                    <a:lumMod val="75000"/>
                  </a:schemeClr>
                </a:solidFill>
              </a:rPr>
              <a:t>не указывается</a:t>
            </a:r>
          </a:p>
        </p:txBody>
      </p:sp>
      <p:pic>
        <p:nvPicPr>
          <p:cNvPr id="10" name="Рисунок 9">
            <a:extLst>
              <a:ext uri="{FF2B5EF4-FFF2-40B4-BE49-F238E27FC236}">
                <a16:creationId xmlns:a16="http://schemas.microsoft.com/office/drawing/2014/main" id="{0B050EF4-9FD5-4E10-8539-2E42F607D61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28850" y="1399445"/>
            <a:ext cx="7781925" cy="962025"/>
          </a:xfrm>
          <a:prstGeom prst="rect">
            <a:avLst/>
          </a:prstGeom>
        </p:spPr>
      </p:pic>
      <p:sp>
        <p:nvSpPr>
          <p:cNvPr id="25" name="Прямоугольник 24">
            <a:extLst>
              <a:ext uri="{FF2B5EF4-FFF2-40B4-BE49-F238E27FC236}">
                <a16:creationId xmlns:a16="http://schemas.microsoft.com/office/drawing/2014/main" id="{B3788D6A-68D5-44CA-BD5D-97F27FAB5D65}"/>
              </a:ext>
            </a:extLst>
          </p:cNvPr>
          <p:cNvSpPr/>
          <p:nvPr/>
        </p:nvSpPr>
        <p:spPr>
          <a:xfrm>
            <a:off x="3088976" y="5230641"/>
            <a:ext cx="8734962" cy="7632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8" tIns="45712" rIns="91428" bIns="45712" rtlCol="0" anchor="ctr"/>
          <a:lstStyle/>
          <a:p>
            <a:r>
              <a:rPr lang="ru-RU" b="1" dirty="0">
                <a:solidFill>
                  <a:schemeClr val="accent1">
                    <a:lumMod val="75000"/>
                  </a:schemeClr>
                </a:solidFill>
              </a:rPr>
              <a:t>Земля под МКД не указывается, даже если лицо выделило себе право собственности</a:t>
            </a:r>
          </a:p>
        </p:txBody>
      </p:sp>
      <p:sp>
        <p:nvSpPr>
          <p:cNvPr id="18" name="Прямоугольник 17">
            <a:extLst>
              <a:ext uri="{FF2B5EF4-FFF2-40B4-BE49-F238E27FC236}">
                <a16:creationId xmlns:a16="http://schemas.microsoft.com/office/drawing/2014/main" id="{E20A2D63-2214-4EB4-A65F-5C07E111C999}"/>
              </a:ext>
            </a:extLst>
          </p:cNvPr>
          <p:cNvSpPr/>
          <p:nvPr/>
        </p:nvSpPr>
        <p:spPr>
          <a:xfrm>
            <a:off x="3088976" y="6080725"/>
            <a:ext cx="8734962" cy="7632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8" tIns="45712" rIns="91428" bIns="45712" rtlCol="0" anchor="ctr"/>
          <a:lstStyle/>
          <a:p>
            <a:r>
              <a:rPr lang="ru-RU" b="1" dirty="0">
                <a:solidFill>
                  <a:schemeClr val="accent1">
                    <a:lumMod val="75000"/>
                  </a:schemeClr>
                </a:solidFill>
              </a:rPr>
              <a:t>Если имущество приобретено, но право собственности не зарегистрировано (отсутствуют специальные основания), то отражается в пользовании</a:t>
            </a:r>
          </a:p>
        </p:txBody>
      </p:sp>
    </p:spTree>
    <p:extLst>
      <p:ext uri="{BB962C8B-B14F-4D97-AF65-F5344CB8AC3E}">
        <p14:creationId xmlns:p14="http://schemas.microsoft.com/office/powerpoint/2010/main" val="138488783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36"/>
          <p:cNvGrpSpPr/>
          <p:nvPr/>
        </p:nvGrpSpPr>
        <p:grpSpPr>
          <a:xfrm>
            <a:off x="0" y="5"/>
            <a:ext cx="12192000" cy="671879"/>
            <a:chOff x="0" y="0"/>
            <a:chExt cx="12192000" cy="671879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0" y="0"/>
              <a:ext cx="12192000" cy="36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1" name="Прямоугольник 20"/>
            <p:cNvSpPr/>
            <p:nvPr/>
          </p:nvSpPr>
          <p:spPr>
            <a:xfrm>
              <a:off x="0" y="355600"/>
              <a:ext cx="121920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" name="Прямоугольник 21"/>
            <p:cNvSpPr/>
            <p:nvPr/>
          </p:nvSpPr>
          <p:spPr>
            <a:xfrm>
              <a:off x="5765800" y="457200"/>
              <a:ext cx="64262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3" name="Прямоугольник 22"/>
            <p:cNvSpPr/>
            <p:nvPr/>
          </p:nvSpPr>
          <p:spPr>
            <a:xfrm>
              <a:off x="6792000" y="563879"/>
              <a:ext cx="5400000" cy="1080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4" name="Номер слайда 13"/>
          <p:cNvSpPr>
            <a:spLocks noGrp="1"/>
          </p:cNvSpPr>
          <p:nvPr>
            <p:ph type="sldNum" sz="quarter" idx="12"/>
          </p:nvPr>
        </p:nvSpPr>
        <p:spPr>
          <a:xfrm>
            <a:off x="10218061" y="1"/>
            <a:ext cx="1567543" cy="377371"/>
          </a:xfrm>
        </p:spPr>
        <p:txBody>
          <a:bodyPr/>
          <a:lstStyle/>
          <a:p>
            <a:fld id="{0F43F4AF-7D06-4FEB-900F-7B33DEC9A355}" type="slidenum">
              <a:rPr lang="ru-RU" sz="2800" b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pPr/>
              <a:t>28</a:t>
            </a:fld>
            <a:endParaRPr lang="ru-RU" sz="2800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24" name="Пятиугольник 23"/>
          <p:cNvSpPr/>
          <p:nvPr/>
        </p:nvSpPr>
        <p:spPr>
          <a:xfrm>
            <a:off x="337178" y="2634684"/>
            <a:ext cx="2520000" cy="752031"/>
          </a:xfrm>
          <a:prstGeom prst="homePlat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91428" tIns="45712" rIns="91428" bIns="45712" rtlCol="0" anchor="ctr"/>
          <a:lstStyle/>
          <a:p>
            <a:pPr algn="ctr">
              <a:lnSpc>
                <a:spcPct val="80000"/>
              </a:lnSpc>
            </a:pPr>
            <a:r>
              <a:rPr lang="ru-RU" b="1" dirty="0"/>
              <a:t>Транспортное средство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559629" y="801802"/>
            <a:ext cx="11088915" cy="461652"/>
          </a:xfrm>
          <a:prstGeom prst="rect">
            <a:avLst/>
          </a:prstGeom>
          <a:noFill/>
        </p:spPr>
        <p:txBody>
          <a:bodyPr wrap="square" lIns="91428" tIns="45712" rIns="91428" bIns="45712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accent6"/>
                </a:solidFill>
              </a:rPr>
              <a:t>Раздел 3. Сведения об имуществе</a:t>
            </a:r>
          </a:p>
        </p:txBody>
      </p: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id="{56A3D5DD-B8EF-4AA8-AAE8-25AA059E7F4D}"/>
              </a:ext>
            </a:extLst>
          </p:cNvPr>
          <p:cNvSpPr/>
          <p:nvPr/>
        </p:nvSpPr>
        <p:spPr>
          <a:xfrm>
            <a:off x="3133306" y="2622730"/>
            <a:ext cx="8734963" cy="763985"/>
          </a:xfrm>
          <a:prstGeom prst="rect">
            <a:avLst/>
          </a:prstGeom>
          <a:noFill/>
          <a:ln w="28575"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5"/>
                </a:solidFill>
              </a:rPr>
              <a:t>Регистрирующие органы по компетенции</a:t>
            </a:r>
          </a:p>
        </p:txBody>
      </p:sp>
      <p:pic>
        <p:nvPicPr>
          <p:cNvPr id="13" name="Рисунок 12">
            <a:extLst>
              <a:ext uri="{FF2B5EF4-FFF2-40B4-BE49-F238E27FC236}">
                <a16:creationId xmlns:a16="http://schemas.microsoft.com/office/drawing/2014/main" id="{A0F96604-0424-4D78-9F51-4DCAA6D2BB5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28850" y="1601651"/>
            <a:ext cx="7734300" cy="914400"/>
          </a:xfrm>
          <a:prstGeom prst="rect">
            <a:avLst/>
          </a:prstGeom>
        </p:spPr>
      </p:pic>
      <p:sp>
        <p:nvSpPr>
          <p:cNvPr id="16" name="Прямоугольник 15">
            <a:extLst>
              <a:ext uri="{FF2B5EF4-FFF2-40B4-BE49-F238E27FC236}">
                <a16:creationId xmlns:a16="http://schemas.microsoft.com/office/drawing/2014/main" id="{496D9BF0-1017-4B76-87EA-78D8A42754A0}"/>
              </a:ext>
            </a:extLst>
          </p:cNvPr>
          <p:cNvSpPr/>
          <p:nvPr/>
        </p:nvSpPr>
        <p:spPr>
          <a:xfrm>
            <a:off x="3133305" y="3493394"/>
            <a:ext cx="8734962" cy="76398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8" tIns="45712" rIns="91428" bIns="45712" rtlCol="0" anchor="ctr"/>
          <a:lstStyle/>
          <a:p>
            <a:r>
              <a:rPr lang="ru-RU" b="1" dirty="0">
                <a:solidFill>
                  <a:schemeClr val="accent5"/>
                </a:solidFill>
              </a:rPr>
              <a:t>Регистрация транспортных средств носит учетный характер, если нет регистрации, то можно написать «отсутствует»</a:t>
            </a:r>
          </a:p>
        </p:txBody>
      </p:sp>
    </p:spTree>
    <p:extLst>
      <p:ext uri="{BB962C8B-B14F-4D97-AF65-F5344CB8AC3E}">
        <p14:creationId xmlns:p14="http://schemas.microsoft.com/office/powerpoint/2010/main" val="358711128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5"/>
          <p:cNvGrpSpPr/>
          <p:nvPr/>
        </p:nvGrpSpPr>
        <p:grpSpPr>
          <a:xfrm>
            <a:off x="0" y="0"/>
            <a:ext cx="12192000" cy="671879"/>
            <a:chOff x="0" y="0"/>
            <a:chExt cx="12192000" cy="671879"/>
          </a:xfrm>
        </p:grpSpPr>
        <p:sp>
          <p:nvSpPr>
            <p:cNvPr id="17" name="Прямоугольник 16"/>
            <p:cNvSpPr/>
            <p:nvPr/>
          </p:nvSpPr>
          <p:spPr>
            <a:xfrm>
              <a:off x="0" y="0"/>
              <a:ext cx="12192000" cy="36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9" name="Прямоугольник 18"/>
            <p:cNvSpPr/>
            <p:nvPr/>
          </p:nvSpPr>
          <p:spPr>
            <a:xfrm>
              <a:off x="0" y="355600"/>
              <a:ext cx="121920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0" name="Прямоугольник 19"/>
            <p:cNvSpPr/>
            <p:nvPr/>
          </p:nvSpPr>
          <p:spPr>
            <a:xfrm>
              <a:off x="5765800" y="457200"/>
              <a:ext cx="64262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4" name="Прямоугольник 23"/>
            <p:cNvSpPr/>
            <p:nvPr/>
          </p:nvSpPr>
          <p:spPr>
            <a:xfrm>
              <a:off x="6792000" y="563879"/>
              <a:ext cx="5400000" cy="1080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4" name="Номер слайда 13"/>
          <p:cNvSpPr>
            <a:spLocks noGrp="1"/>
          </p:cNvSpPr>
          <p:nvPr>
            <p:ph type="sldNum" sz="quarter" idx="12"/>
          </p:nvPr>
        </p:nvSpPr>
        <p:spPr>
          <a:xfrm>
            <a:off x="11022677" y="0"/>
            <a:ext cx="762924" cy="342900"/>
          </a:xfrm>
        </p:spPr>
        <p:txBody>
          <a:bodyPr/>
          <a:lstStyle/>
          <a:p>
            <a:fld id="{0F43F4AF-7D06-4FEB-900F-7B33DEC9A355}" type="slidenum">
              <a:rPr lang="ru-RU" sz="2800" b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pPr/>
              <a:t>29</a:t>
            </a:fld>
            <a:endParaRPr lang="ru-RU" sz="2800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228F8A74-E508-4596-96C7-8D1014294F0D}"/>
              </a:ext>
            </a:extLst>
          </p:cNvPr>
          <p:cNvSpPr txBox="1"/>
          <p:nvPr/>
        </p:nvSpPr>
        <p:spPr>
          <a:xfrm>
            <a:off x="543641" y="791422"/>
            <a:ext cx="11088915" cy="1200312"/>
          </a:xfrm>
          <a:prstGeom prst="rect">
            <a:avLst/>
          </a:prstGeom>
          <a:noFill/>
        </p:spPr>
        <p:txBody>
          <a:bodyPr wrap="square" lIns="91428" tIns="45712" rIns="91428" bIns="45712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accent6"/>
                </a:solidFill>
              </a:rPr>
              <a:t>Федеральный закон от 31 июля 2020 г. № 259-ФЗ </a:t>
            </a:r>
          </a:p>
          <a:p>
            <a:pPr algn="ctr"/>
            <a:r>
              <a:rPr lang="ru-RU" sz="2400" b="1" dirty="0">
                <a:solidFill>
                  <a:schemeClr val="accent6"/>
                </a:solidFill>
              </a:rPr>
              <a:t>"О цифровых финансовых активах, цифровой валюте и о внесении изменений </a:t>
            </a:r>
          </a:p>
          <a:p>
            <a:pPr algn="ctr"/>
            <a:r>
              <a:rPr lang="ru-RU" sz="2400" b="1" dirty="0">
                <a:solidFill>
                  <a:schemeClr val="accent6"/>
                </a:solidFill>
              </a:rPr>
              <a:t>в отдельные законодательные акты Российской Федерации"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543641" y="3084469"/>
            <a:ext cx="5544457" cy="33085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chemeClr val="accent5"/>
                </a:solidFill>
              </a:rPr>
              <a:t>цифровые права, включающие </a:t>
            </a:r>
          </a:p>
          <a:p>
            <a:pPr marL="342900" indent="-342900">
              <a:buFont typeface="Wingdings"/>
              <a:buChar char="Ø"/>
            </a:pPr>
            <a:r>
              <a:rPr lang="ru-RU" dirty="0">
                <a:solidFill>
                  <a:schemeClr val="accent5"/>
                </a:solidFill>
              </a:rPr>
              <a:t>денежные требования; </a:t>
            </a:r>
            <a:endParaRPr lang="en-US" dirty="0">
              <a:solidFill>
                <a:schemeClr val="accent5"/>
              </a:solidFill>
            </a:endParaRPr>
          </a:p>
          <a:p>
            <a:pPr marL="342900" indent="-342900">
              <a:buFont typeface="Wingdings"/>
              <a:buChar char="Ø"/>
            </a:pPr>
            <a:r>
              <a:rPr lang="ru-RU" dirty="0">
                <a:solidFill>
                  <a:schemeClr val="accent5"/>
                </a:solidFill>
              </a:rPr>
              <a:t>возможность осуществления прав по эмиссионным ценным бумагам; </a:t>
            </a:r>
            <a:endParaRPr lang="en-US" dirty="0">
              <a:solidFill>
                <a:schemeClr val="accent5"/>
              </a:solidFill>
            </a:endParaRPr>
          </a:p>
          <a:p>
            <a:pPr marL="342900" indent="-342900">
              <a:buFont typeface="Wingdings"/>
              <a:buChar char="Ø"/>
            </a:pPr>
            <a:r>
              <a:rPr lang="ru-RU" dirty="0">
                <a:solidFill>
                  <a:schemeClr val="accent5"/>
                </a:solidFill>
              </a:rPr>
              <a:t>права участия в капитале непубличного акционерного общества;</a:t>
            </a:r>
            <a:endParaRPr lang="en-US" dirty="0">
              <a:solidFill>
                <a:schemeClr val="accent5"/>
              </a:solidFill>
            </a:endParaRPr>
          </a:p>
          <a:p>
            <a:pPr marL="342900" indent="-342900">
              <a:buFont typeface="Wingdings"/>
              <a:buChar char="Ø"/>
            </a:pPr>
            <a:r>
              <a:rPr lang="ru-RU" dirty="0">
                <a:solidFill>
                  <a:schemeClr val="accent5"/>
                </a:solidFill>
              </a:rPr>
              <a:t>право требовать передачи эмиссионных ценных бумаг, которые предусмотрены решением о выпуске цифровых финансовых активов в порядке, установленном настоящим Федеральным законом</a:t>
            </a:r>
            <a:endParaRPr lang="en-US" dirty="0">
              <a:solidFill>
                <a:schemeClr val="accent5"/>
              </a:solidFill>
            </a:endParaRPr>
          </a:p>
        </p:txBody>
      </p:sp>
      <p:sp>
        <p:nvSpPr>
          <p:cNvPr id="15" name="Пятиугольник 14"/>
          <p:cNvSpPr/>
          <p:nvPr/>
        </p:nvSpPr>
        <p:spPr>
          <a:xfrm>
            <a:off x="543640" y="2191657"/>
            <a:ext cx="2780131" cy="833080"/>
          </a:xfrm>
          <a:prstGeom prst="homePlate">
            <a:avLst/>
          </a:prstGeom>
          <a:solidFill>
            <a:schemeClr val="accent6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/>
              <a:t>Цифровые финансовые активы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7071722" y="3790396"/>
            <a:ext cx="4560834" cy="18466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chemeClr val="accent5"/>
                </a:solidFill>
              </a:rPr>
              <a:t>выпуск, учет и обращение которых </a:t>
            </a:r>
            <a:r>
              <a:rPr lang="en-US" dirty="0">
                <a:solidFill>
                  <a:schemeClr val="accent5"/>
                </a:solidFill>
              </a:rPr>
              <a:t>[</a:t>
            </a:r>
            <a:r>
              <a:rPr lang="ru-RU" dirty="0">
                <a:solidFill>
                  <a:schemeClr val="accent5"/>
                </a:solidFill>
              </a:rPr>
              <a:t>цифровых прав</a:t>
            </a:r>
            <a:r>
              <a:rPr lang="en-US" dirty="0">
                <a:solidFill>
                  <a:schemeClr val="accent5"/>
                </a:solidFill>
              </a:rPr>
              <a:t>]</a:t>
            </a:r>
            <a:r>
              <a:rPr lang="ru-RU" dirty="0">
                <a:solidFill>
                  <a:schemeClr val="accent5"/>
                </a:solidFill>
              </a:rPr>
              <a:t> возможны только путем внесения (изменения) записей в информационную систему на основе распределенного реестра, а также в иные информационные системы</a:t>
            </a:r>
          </a:p>
        </p:txBody>
      </p:sp>
      <p:sp>
        <p:nvSpPr>
          <p:cNvPr id="16" name="Нашивка 15"/>
          <p:cNvSpPr/>
          <p:nvPr/>
        </p:nvSpPr>
        <p:spPr>
          <a:xfrm>
            <a:off x="6522720" y="3084469"/>
            <a:ext cx="269279" cy="3308598"/>
          </a:xfrm>
          <a:prstGeom prst="chevron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01009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" name="Группа 29"/>
          <p:cNvGrpSpPr/>
          <p:nvPr/>
        </p:nvGrpSpPr>
        <p:grpSpPr>
          <a:xfrm>
            <a:off x="0" y="0"/>
            <a:ext cx="12192000" cy="671879"/>
            <a:chOff x="0" y="0"/>
            <a:chExt cx="12192000" cy="671879"/>
          </a:xfrm>
        </p:grpSpPr>
        <p:sp>
          <p:nvSpPr>
            <p:cNvPr id="31" name="Прямоугольник 30"/>
            <p:cNvSpPr/>
            <p:nvPr/>
          </p:nvSpPr>
          <p:spPr>
            <a:xfrm>
              <a:off x="0" y="0"/>
              <a:ext cx="12192000" cy="36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2" name="Прямоугольник 31"/>
            <p:cNvSpPr/>
            <p:nvPr/>
          </p:nvSpPr>
          <p:spPr>
            <a:xfrm>
              <a:off x="0" y="355600"/>
              <a:ext cx="121920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3" name="Прямоугольник 32"/>
            <p:cNvSpPr/>
            <p:nvPr/>
          </p:nvSpPr>
          <p:spPr>
            <a:xfrm>
              <a:off x="5765800" y="457200"/>
              <a:ext cx="64262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4" name="Прямоугольник 33"/>
            <p:cNvSpPr/>
            <p:nvPr/>
          </p:nvSpPr>
          <p:spPr>
            <a:xfrm>
              <a:off x="6792000" y="563879"/>
              <a:ext cx="5400000" cy="1080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4" name="Номер слайда 13"/>
          <p:cNvSpPr>
            <a:spLocks noGrp="1"/>
          </p:cNvSpPr>
          <p:nvPr>
            <p:ph type="sldNum" sz="quarter" idx="12"/>
          </p:nvPr>
        </p:nvSpPr>
        <p:spPr>
          <a:xfrm>
            <a:off x="11244943" y="0"/>
            <a:ext cx="540657" cy="342900"/>
          </a:xfrm>
        </p:spPr>
        <p:txBody>
          <a:bodyPr/>
          <a:lstStyle/>
          <a:p>
            <a:fld id="{0F43F4AF-7D06-4FEB-900F-7B33DEC9A355}" type="slidenum">
              <a:rPr lang="ru-RU" sz="2800" b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pPr/>
              <a:t>3</a:t>
            </a:fld>
            <a:endParaRPr lang="ru-RU" sz="2800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551543" y="828392"/>
            <a:ext cx="1108891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accent6"/>
                </a:solidFill>
              </a:rPr>
              <a:t>Сведения о методических рекомендациях  </a:t>
            </a:r>
          </a:p>
          <a:p>
            <a:pPr algn="ctr"/>
            <a:r>
              <a:rPr lang="ru-RU" sz="2400" b="1" dirty="0">
                <a:solidFill>
                  <a:schemeClr val="accent6"/>
                </a:solidFill>
              </a:rPr>
              <a:t>Минтруда России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11B111F8-7848-4770-91B8-0ADFAD9E8E1A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 b="20327"/>
          <a:stretch/>
        </p:blipFill>
        <p:spPr>
          <a:xfrm>
            <a:off x="9448800" y="1961857"/>
            <a:ext cx="2641600" cy="3241085"/>
          </a:xfrm>
          <a:prstGeom prst="rect">
            <a:avLst/>
          </a:prstGeom>
        </p:spPr>
      </p:pic>
      <p:sp>
        <p:nvSpPr>
          <p:cNvPr id="21" name="Прямоугольник 20">
            <a:extLst>
              <a:ext uri="{FF2B5EF4-FFF2-40B4-BE49-F238E27FC236}">
                <a16:creationId xmlns:a16="http://schemas.microsoft.com/office/drawing/2014/main" id="{5049F9D4-F545-4AFE-8A16-825683BA0331}"/>
              </a:ext>
            </a:extLst>
          </p:cNvPr>
          <p:cNvSpPr/>
          <p:nvPr/>
        </p:nvSpPr>
        <p:spPr>
          <a:xfrm>
            <a:off x="1753573" y="3199172"/>
            <a:ext cx="7131809" cy="7984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000" b="1" dirty="0">
                <a:solidFill>
                  <a:schemeClr val="accent5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Размещены в открытом доступе (</a:t>
            </a:r>
            <a:r>
              <a:rPr lang="en-US" sz="2000" b="1" dirty="0">
                <a:solidFill>
                  <a:schemeClr val="accent5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https://mintrud.gov.ru/ministry/programms/anticorruption/9</a:t>
            </a:r>
            <a:r>
              <a:rPr lang="ru-RU" sz="2000" b="1" dirty="0">
                <a:solidFill>
                  <a:schemeClr val="accent5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lang="ru-RU" sz="2000" b="1" dirty="0">
              <a:solidFill>
                <a:schemeClr val="accent5"/>
              </a:solidFill>
              <a:cs typeface="Times New Roman" panose="02020603050405020304" pitchFamily="18" charset="0"/>
            </a:endParaRPr>
          </a:p>
        </p:txBody>
      </p:sp>
      <p:sp>
        <p:nvSpPr>
          <p:cNvPr id="22" name="Прямоугольник 21">
            <a:extLst>
              <a:ext uri="{FF2B5EF4-FFF2-40B4-BE49-F238E27FC236}">
                <a16:creationId xmlns:a16="http://schemas.microsoft.com/office/drawing/2014/main" id="{B491AA52-3A72-466B-96E7-CEFA12881D68}"/>
              </a:ext>
            </a:extLst>
          </p:cNvPr>
          <p:cNvSpPr/>
          <p:nvPr/>
        </p:nvSpPr>
        <p:spPr>
          <a:xfrm>
            <a:off x="1753574" y="2057845"/>
            <a:ext cx="6236969" cy="7984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000" b="1" dirty="0">
                <a:solidFill>
                  <a:schemeClr val="accent5"/>
                </a:solidFill>
              </a:rPr>
              <a:t>Согласованы с заинтересованными федеральными государственными органами</a:t>
            </a:r>
          </a:p>
        </p:txBody>
      </p:sp>
      <p:sp>
        <p:nvSpPr>
          <p:cNvPr id="23" name="Прямоугольник 22">
            <a:extLst>
              <a:ext uri="{FF2B5EF4-FFF2-40B4-BE49-F238E27FC236}">
                <a16:creationId xmlns:a16="http://schemas.microsoft.com/office/drawing/2014/main" id="{E68CF127-9D34-467F-976B-AAB7F99E92C9}"/>
              </a:ext>
            </a:extLst>
          </p:cNvPr>
          <p:cNvSpPr/>
          <p:nvPr/>
        </p:nvSpPr>
        <p:spPr>
          <a:xfrm>
            <a:off x="1753573" y="4397971"/>
            <a:ext cx="6956317" cy="100323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000" b="1" dirty="0">
                <a:solidFill>
                  <a:schemeClr val="accent5"/>
                </a:solidFill>
              </a:rPr>
              <a:t>Корректируются при необходимости и используются только при ведении конкретной декларационной кампании</a:t>
            </a:r>
          </a:p>
        </p:txBody>
      </p:sp>
      <p:cxnSp>
        <p:nvCxnSpPr>
          <p:cNvPr id="24" name="Прямая соединительная линия 23">
            <a:extLst>
              <a:ext uri="{FF2B5EF4-FFF2-40B4-BE49-F238E27FC236}">
                <a16:creationId xmlns:a16="http://schemas.microsoft.com/office/drawing/2014/main" id="{5D47D969-4F82-4284-A19E-C90E11F9E57F}"/>
              </a:ext>
            </a:extLst>
          </p:cNvPr>
          <p:cNvCxnSpPr/>
          <p:nvPr/>
        </p:nvCxnSpPr>
        <p:spPr>
          <a:xfrm>
            <a:off x="378481" y="3044942"/>
            <a:ext cx="7612062" cy="0"/>
          </a:xfrm>
          <a:prstGeom prst="line">
            <a:avLst/>
          </a:prstGeom>
          <a:ln w="127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>
            <a:extLst>
              <a:ext uri="{FF2B5EF4-FFF2-40B4-BE49-F238E27FC236}">
                <a16:creationId xmlns:a16="http://schemas.microsoft.com/office/drawing/2014/main" id="{4B990A99-66F8-4D79-95FC-2BD52DDF74A8}"/>
              </a:ext>
            </a:extLst>
          </p:cNvPr>
          <p:cNvCxnSpPr/>
          <p:nvPr/>
        </p:nvCxnSpPr>
        <p:spPr>
          <a:xfrm>
            <a:off x="340380" y="4165630"/>
            <a:ext cx="7650163" cy="0"/>
          </a:xfrm>
          <a:prstGeom prst="line">
            <a:avLst/>
          </a:prstGeom>
          <a:ln w="127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>
            <a:extLst>
              <a:ext uri="{FF2B5EF4-FFF2-40B4-BE49-F238E27FC236}">
                <a16:creationId xmlns:a16="http://schemas.microsoft.com/office/drawing/2014/main" id="{EC94A30F-8EA4-4A8D-A8F8-331DB49A68B9}"/>
              </a:ext>
            </a:extLst>
          </p:cNvPr>
          <p:cNvSpPr txBox="1"/>
          <p:nvPr/>
        </p:nvSpPr>
        <p:spPr>
          <a:xfrm>
            <a:off x="422251" y="2003631"/>
            <a:ext cx="1143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dirty="0">
                <a:solidFill>
                  <a:schemeClr val="accent4"/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  <a:t>1.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F55D0C5E-8107-49C0-B1B7-963D25B27F75}"/>
              </a:ext>
            </a:extLst>
          </p:cNvPr>
          <p:cNvSpPr txBox="1"/>
          <p:nvPr/>
        </p:nvSpPr>
        <p:spPr>
          <a:xfrm>
            <a:off x="422251" y="3132967"/>
            <a:ext cx="1143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dirty="0">
                <a:solidFill>
                  <a:schemeClr val="accent4"/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  <a:t>2.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95851FE4-2BE0-4C88-B658-93E11CF33F72}"/>
              </a:ext>
            </a:extLst>
          </p:cNvPr>
          <p:cNvSpPr txBox="1"/>
          <p:nvPr/>
        </p:nvSpPr>
        <p:spPr>
          <a:xfrm>
            <a:off x="422251" y="4337491"/>
            <a:ext cx="1143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dirty="0">
                <a:solidFill>
                  <a:schemeClr val="accent4"/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  <a:t>3.</a:t>
            </a:r>
          </a:p>
        </p:txBody>
      </p:sp>
      <p:cxnSp>
        <p:nvCxnSpPr>
          <p:cNvPr id="28" name="Прямая соединительная линия 27">
            <a:extLst>
              <a:ext uri="{FF2B5EF4-FFF2-40B4-BE49-F238E27FC236}">
                <a16:creationId xmlns:a16="http://schemas.microsoft.com/office/drawing/2014/main" id="{4B990A99-66F8-4D79-95FC-2BD52DDF74A8}"/>
              </a:ext>
            </a:extLst>
          </p:cNvPr>
          <p:cNvCxnSpPr/>
          <p:nvPr/>
        </p:nvCxnSpPr>
        <p:spPr>
          <a:xfrm>
            <a:off x="316979" y="5504811"/>
            <a:ext cx="7650163" cy="0"/>
          </a:xfrm>
          <a:prstGeom prst="line">
            <a:avLst/>
          </a:prstGeom>
          <a:ln w="127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9902581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5"/>
          <p:cNvGrpSpPr/>
          <p:nvPr/>
        </p:nvGrpSpPr>
        <p:grpSpPr>
          <a:xfrm>
            <a:off x="0" y="0"/>
            <a:ext cx="12192000" cy="671879"/>
            <a:chOff x="0" y="0"/>
            <a:chExt cx="12192000" cy="671879"/>
          </a:xfrm>
        </p:grpSpPr>
        <p:sp>
          <p:nvSpPr>
            <p:cNvPr id="17" name="Прямоугольник 16"/>
            <p:cNvSpPr/>
            <p:nvPr/>
          </p:nvSpPr>
          <p:spPr>
            <a:xfrm>
              <a:off x="0" y="0"/>
              <a:ext cx="12192000" cy="36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9" name="Прямоугольник 18"/>
            <p:cNvSpPr/>
            <p:nvPr/>
          </p:nvSpPr>
          <p:spPr>
            <a:xfrm>
              <a:off x="0" y="355600"/>
              <a:ext cx="121920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0" name="Прямоугольник 19"/>
            <p:cNvSpPr/>
            <p:nvPr/>
          </p:nvSpPr>
          <p:spPr>
            <a:xfrm>
              <a:off x="5765800" y="457200"/>
              <a:ext cx="64262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4" name="Прямоугольник 23"/>
            <p:cNvSpPr/>
            <p:nvPr/>
          </p:nvSpPr>
          <p:spPr>
            <a:xfrm>
              <a:off x="6792000" y="563879"/>
              <a:ext cx="5400000" cy="1080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4" name="Номер слайда 13"/>
          <p:cNvSpPr>
            <a:spLocks noGrp="1"/>
          </p:cNvSpPr>
          <p:nvPr>
            <p:ph type="sldNum" sz="quarter" idx="12"/>
          </p:nvPr>
        </p:nvSpPr>
        <p:spPr>
          <a:xfrm>
            <a:off x="11022677" y="0"/>
            <a:ext cx="762924" cy="342900"/>
          </a:xfrm>
        </p:spPr>
        <p:txBody>
          <a:bodyPr/>
          <a:lstStyle/>
          <a:p>
            <a:fld id="{0F43F4AF-7D06-4FEB-900F-7B33DEC9A355}" type="slidenum">
              <a:rPr lang="ru-RU" sz="2800" b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pPr/>
              <a:t>30</a:t>
            </a:fld>
            <a:endParaRPr lang="ru-RU" sz="2800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228F8A74-E508-4596-96C7-8D1014294F0D}"/>
              </a:ext>
            </a:extLst>
          </p:cNvPr>
          <p:cNvSpPr txBox="1"/>
          <p:nvPr/>
        </p:nvSpPr>
        <p:spPr>
          <a:xfrm>
            <a:off x="543641" y="791422"/>
            <a:ext cx="11088915" cy="830981"/>
          </a:xfrm>
          <a:prstGeom prst="rect">
            <a:avLst/>
          </a:prstGeom>
          <a:noFill/>
        </p:spPr>
        <p:txBody>
          <a:bodyPr wrap="square" lIns="91428" tIns="45712" rIns="91428" bIns="45712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accent6"/>
                </a:solidFill>
              </a:rPr>
              <a:t>Указ Президента Российской Федерации от 10 декабря 2020 г. № 778</a:t>
            </a:r>
          </a:p>
          <a:p>
            <a:pPr algn="ctr"/>
            <a:r>
              <a:rPr lang="ru-RU" sz="2400" b="1" dirty="0">
                <a:solidFill>
                  <a:schemeClr val="accent6"/>
                </a:solidFill>
              </a:rPr>
              <a:t>(изменения в форму справки)</a:t>
            </a:r>
          </a:p>
        </p:txBody>
      </p:sp>
      <p:sp>
        <p:nvSpPr>
          <p:cNvPr id="13" name="Прямоугольник 12">
            <a:extLst>
              <a:ext uri="{FF2B5EF4-FFF2-40B4-BE49-F238E27FC236}">
                <a16:creationId xmlns:a16="http://schemas.microsoft.com/office/drawing/2014/main" id="{B491AA52-3A72-466B-96E7-CEFA12881D68}"/>
              </a:ext>
            </a:extLst>
          </p:cNvPr>
          <p:cNvSpPr/>
          <p:nvPr/>
        </p:nvSpPr>
        <p:spPr>
          <a:xfrm>
            <a:off x="451669" y="5252597"/>
            <a:ext cx="11522617" cy="12017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>
                <a:solidFill>
                  <a:schemeClr val="accent5"/>
                </a:solidFill>
              </a:rPr>
              <a:t>&lt;1&gt; </a:t>
            </a:r>
            <a:r>
              <a:rPr lang="ru-RU" sz="1400" dirty="0">
                <a:solidFill>
                  <a:schemeClr val="accent5"/>
                </a:solidFill>
              </a:rPr>
              <a:t>Указываются  наименования  цифрового  финансового актива (если его нельзя определить, указываются вид и объем прав, удостоверяемых выпускаемым цифровым   финансовым   активом)   и  (или)  цифрового  права,  включающего одновременно цифровые  финансовые  активы и иные цифровые  права  (если его нельзя определить,  указываются вид и объем прав, удостоверяемых  цифровыми финансовыми  активами  и иными  цифровыми  правами с указанием  видов  иных цифровых прав</a:t>
            </a:r>
            <a:endParaRPr lang="en-US" sz="1400" dirty="0">
              <a:solidFill>
                <a:schemeClr val="accent5"/>
              </a:solidFill>
            </a:endParaRPr>
          </a:p>
          <a:p>
            <a:endParaRPr lang="en-US" sz="1400" dirty="0">
              <a:solidFill>
                <a:schemeClr val="accent5"/>
              </a:solidFill>
            </a:endParaRPr>
          </a:p>
          <a:p>
            <a:r>
              <a:rPr lang="en-US" sz="1400" dirty="0">
                <a:solidFill>
                  <a:schemeClr val="accent5"/>
                </a:solidFill>
              </a:rPr>
              <a:t>&lt;2&gt;</a:t>
            </a:r>
            <a:r>
              <a:rPr lang="ru-RU" sz="1400" dirty="0">
                <a:solidFill>
                  <a:schemeClr val="accent5"/>
                </a:solidFill>
              </a:rPr>
              <a:t> Указываются  наименование  оператора  информационной  системы,  в которой  осуществляется  выпуск  цифровых  финансовых  активов,  страна его регистрации  и его регистрационный номер в соответствии с применимым правом (в  отношении  российского  юридического лица указываются идентификационный номер налогоплательщика и основной государственный регистрационный номер)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3718" y="1622403"/>
            <a:ext cx="7228759" cy="3417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4671210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5"/>
          <p:cNvGrpSpPr/>
          <p:nvPr/>
        </p:nvGrpSpPr>
        <p:grpSpPr>
          <a:xfrm>
            <a:off x="0" y="0"/>
            <a:ext cx="12192000" cy="671879"/>
            <a:chOff x="0" y="0"/>
            <a:chExt cx="12192000" cy="671879"/>
          </a:xfrm>
        </p:grpSpPr>
        <p:sp>
          <p:nvSpPr>
            <p:cNvPr id="17" name="Прямоугольник 16"/>
            <p:cNvSpPr/>
            <p:nvPr/>
          </p:nvSpPr>
          <p:spPr>
            <a:xfrm>
              <a:off x="0" y="0"/>
              <a:ext cx="12192000" cy="36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9" name="Прямоугольник 18"/>
            <p:cNvSpPr/>
            <p:nvPr/>
          </p:nvSpPr>
          <p:spPr>
            <a:xfrm>
              <a:off x="0" y="355600"/>
              <a:ext cx="121920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0" name="Прямоугольник 19"/>
            <p:cNvSpPr/>
            <p:nvPr/>
          </p:nvSpPr>
          <p:spPr>
            <a:xfrm>
              <a:off x="5765800" y="457200"/>
              <a:ext cx="64262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4" name="Прямоугольник 23"/>
            <p:cNvSpPr/>
            <p:nvPr/>
          </p:nvSpPr>
          <p:spPr>
            <a:xfrm>
              <a:off x="6792000" y="563879"/>
              <a:ext cx="5400000" cy="1080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4" name="Номер слайда 13"/>
          <p:cNvSpPr>
            <a:spLocks noGrp="1"/>
          </p:cNvSpPr>
          <p:nvPr>
            <p:ph type="sldNum" sz="quarter" idx="12"/>
          </p:nvPr>
        </p:nvSpPr>
        <p:spPr>
          <a:xfrm>
            <a:off x="11022677" y="0"/>
            <a:ext cx="762924" cy="342900"/>
          </a:xfrm>
        </p:spPr>
        <p:txBody>
          <a:bodyPr/>
          <a:lstStyle/>
          <a:p>
            <a:fld id="{0F43F4AF-7D06-4FEB-900F-7B33DEC9A355}" type="slidenum">
              <a:rPr lang="ru-RU" sz="2800" b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pPr/>
              <a:t>31</a:t>
            </a:fld>
            <a:endParaRPr lang="ru-RU" sz="2800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228F8A74-E508-4596-96C7-8D1014294F0D}"/>
              </a:ext>
            </a:extLst>
          </p:cNvPr>
          <p:cNvSpPr txBox="1"/>
          <p:nvPr/>
        </p:nvSpPr>
        <p:spPr>
          <a:xfrm>
            <a:off x="114300" y="791422"/>
            <a:ext cx="11988800" cy="1200312"/>
          </a:xfrm>
          <a:prstGeom prst="rect">
            <a:avLst/>
          </a:prstGeom>
          <a:noFill/>
        </p:spPr>
        <p:txBody>
          <a:bodyPr wrap="square" lIns="91428" tIns="45712" rIns="91428" bIns="45712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accent6"/>
                </a:solidFill>
              </a:rPr>
              <a:t>Федеральный закон от </a:t>
            </a:r>
            <a:r>
              <a:rPr lang="en-US" sz="2400" b="1" dirty="0">
                <a:solidFill>
                  <a:schemeClr val="accent6"/>
                </a:solidFill>
              </a:rPr>
              <a:t>2 </a:t>
            </a:r>
            <a:r>
              <a:rPr lang="ru-RU" sz="2400" b="1" dirty="0">
                <a:solidFill>
                  <a:schemeClr val="accent6"/>
                </a:solidFill>
              </a:rPr>
              <a:t>августа 2019 г. № 259-ФЗ </a:t>
            </a:r>
          </a:p>
          <a:p>
            <a:pPr algn="ctr"/>
            <a:r>
              <a:rPr lang="ru-RU" sz="2400" b="1" dirty="0">
                <a:solidFill>
                  <a:schemeClr val="accent6"/>
                </a:solidFill>
              </a:rPr>
              <a:t>"О привлечении инвестиций с использованием инвестиционных платформ </a:t>
            </a:r>
            <a:br>
              <a:rPr lang="ru-RU" sz="2400" b="1" dirty="0">
                <a:solidFill>
                  <a:schemeClr val="accent6"/>
                </a:solidFill>
              </a:rPr>
            </a:br>
            <a:r>
              <a:rPr lang="ru-RU" sz="2400" b="1" dirty="0">
                <a:solidFill>
                  <a:schemeClr val="accent6"/>
                </a:solidFill>
              </a:rPr>
              <a:t>и о внесении изменений в отдельные законодательные акты Российской Федерации"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543641" y="3084469"/>
            <a:ext cx="5544457" cy="24314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chemeClr val="accent5"/>
                </a:solidFill>
              </a:rPr>
              <a:t>цифровые права, предусматривающие</a:t>
            </a:r>
          </a:p>
          <a:p>
            <a:pPr marL="342900" indent="-342900">
              <a:buFont typeface="Wingdings"/>
              <a:buChar char="Ø"/>
            </a:pPr>
            <a:r>
              <a:rPr lang="ru-RU" dirty="0">
                <a:solidFill>
                  <a:schemeClr val="accent5"/>
                </a:solidFill>
              </a:rPr>
              <a:t>право требовать передачи вещи (вещей);</a:t>
            </a:r>
            <a:endParaRPr lang="en-US" dirty="0">
              <a:solidFill>
                <a:schemeClr val="accent5"/>
              </a:solidFill>
            </a:endParaRPr>
          </a:p>
          <a:p>
            <a:pPr marL="342900" indent="-342900">
              <a:buFont typeface="Wingdings"/>
              <a:buChar char="Ø"/>
            </a:pPr>
            <a:r>
              <a:rPr lang="ru-RU" dirty="0">
                <a:solidFill>
                  <a:schemeClr val="accent5"/>
                </a:solidFill>
              </a:rPr>
              <a:t>право требовать передачи исключительных прав на результаты интеллектуальной деятельности и (или) прав использования результатов интеллектуальной деятельности;</a:t>
            </a:r>
            <a:endParaRPr lang="en-US" dirty="0">
              <a:solidFill>
                <a:schemeClr val="accent5"/>
              </a:solidFill>
            </a:endParaRPr>
          </a:p>
          <a:p>
            <a:pPr marL="342900" indent="-342900">
              <a:buFont typeface="Wingdings"/>
              <a:buChar char="Ø"/>
            </a:pPr>
            <a:r>
              <a:rPr lang="ru-RU" dirty="0">
                <a:solidFill>
                  <a:schemeClr val="accent5"/>
                </a:solidFill>
              </a:rPr>
              <a:t>право требовать выполнения работ и (или) оказания услуг</a:t>
            </a:r>
          </a:p>
        </p:txBody>
      </p:sp>
      <p:sp>
        <p:nvSpPr>
          <p:cNvPr id="15" name="Пятиугольник 14"/>
          <p:cNvSpPr/>
          <p:nvPr/>
        </p:nvSpPr>
        <p:spPr>
          <a:xfrm>
            <a:off x="543640" y="2191657"/>
            <a:ext cx="2780131" cy="833080"/>
          </a:xfrm>
          <a:prstGeom prst="homePlate">
            <a:avLst/>
          </a:prstGeom>
          <a:solidFill>
            <a:schemeClr val="accent6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/>
              <a:t>Утилитарные цифровые права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6965042" y="3230662"/>
            <a:ext cx="4560834" cy="21390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chemeClr val="accent5"/>
                </a:solidFill>
              </a:rPr>
              <a:t>Права признаются утилитарными цифровыми правами, если они изначально возникли в качестве цифрового права на основании договора о приобретении утилитарного цифрового права, заключенного с использованием инвестиционной платформы.</a:t>
            </a:r>
          </a:p>
        </p:txBody>
      </p:sp>
      <p:sp>
        <p:nvSpPr>
          <p:cNvPr id="16" name="Нашивка 15"/>
          <p:cNvSpPr/>
          <p:nvPr/>
        </p:nvSpPr>
        <p:spPr>
          <a:xfrm>
            <a:off x="6400800" y="3084469"/>
            <a:ext cx="256559" cy="2431435"/>
          </a:xfrm>
          <a:prstGeom prst="chevron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234864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5"/>
          <p:cNvGrpSpPr/>
          <p:nvPr/>
        </p:nvGrpSpPr>
        <p:grpSpPr>
          <a:xfrm>
            <a:off x="0" y="0"/>
            <a:ext cx="12192000" cy="671879"/>
            <a:chOff x="0" y="0"/>
            <a:chExt cx="12192000" cy="671879"/>
          </a:xfrm>
        </p:grpSpPr>
        <p:sp>
          <p:nvSpPr>
            <p:cNvPr id="17" name="Прямоугольник 16"/>
            <p:cNvSpPr/>
            <p:nvPr/>
          </p:nvSpPr>
          <p:spPr>
            <a:xfrm>
              <a:off x="0" y="0"/>
              <a:ext cx="12192000" cy="36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9" name="Прямоугольник 18"/>
            <p:cNvSpPr/>
            <p:nvPr/>
          </p:nvSpPr>
          <p:spPr>
            <a:xfrm>
              <a:off x="0" y="355600"/>
              <a:ext cx="121920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0" name="Прямоугольник 19"/>
            <p:cNvSpPr/>
            <p:nvPr/>
          </p:nvSpPr>
          <p:spPr>
            <a:xfrm>
              <a:off x="5765800" y="457200"/>
              <a:ext cx="64262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4" name="Прямоугольник 23"/>
            <p:cNvSpPr/>
            <p:nvPr/>
          </p:nvSpPr>
          <p:spPr>
            <a:xfrm>
              <a:off x="6792000" y="563879"/>
              <a:ext cx="5400000" cy="1080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4" name="Номер слайда 13"/>
          <p:cNvSpPr>
            <a:spLocks noGrp="1"/>
          </p:cNvSpPr>
          <p:nvPr>
            <p:ph type="sldNum" sz="quarter" idx="12"/>
          </p:nvPr>
        </p:nvSpPr>
        <p:spPr>
          <a:xfrm>
            <a:off x="11022677" y="0"/>
            <a:ext cx="762924" cy="342900"/>
          </a:xfrm>
        </p:spPr>
        <p:txBody>
          <a:bodyPr/>
          <a:lstStyle/>
          <a:p>
            <a:fld id="{0F43F4AF-7D06-4FEB-900F-7B33DEC9A355}" type="slidenum">
              <a:rPr lang="ru-RU" sz="2800" b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pPr/>
              <a:t>32</a:t>
            </a:fld>
            <a:endParaRPr lang="ru-RU" sz="2800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228F8A74-E508-4596-96C7-8D1014294F0D}"/>
              </a:ext>
            </a:extLst>
          </p:cNvPr>
          <p:cNvSpPr txBox="1"/>
          <p:nvPr/>
        </p:nvSpPr>
        <p:spPr>
          <a:xfrm>
            <a:off x="543641" y="791422"/>
            <a:ext cx="11088915" cy="461649"/>
          </a:xfrm>
          <a:prstGeom prst="rect">
            <a:avLst/>
          </a:prstGeom>
          <a:noFill/>
        </p:spPr>
        <p:txBody>
          <a:bodyPr wrap="square" lIns="91428" tIns="45712" rIns="91428" bIns="45712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accent6"/>
                </a:solidFill>
              </a:rPr>
              <a:t>Утилитарные цифровые права</a:t>
            </a:r>
          </a:p>
        </p:txBody>
      </p:sp>
      <p:sp>
        <p:nvSpPr>
          <p:cNvPr id="15" name="Прямоугольник 14">
            <a:extLst>
              <a:ext uri="{FF2B5EF4-FFF2-40B4-BE49-F238E27FC236}">
                <a16:creationId xmlns:a16="http://schemas.microsoft.com/office/drawing/2014/main" id="{8C288374-CEA7-4E96-8FA3-EC89CB952D5C}"/>
              </a:ext>
            </a:extLst>
          </p:cNvPr>
          <p:cNvSpPr/>
          <p:nvPr/>
        </p:nvSpPr>
        <p:spPr>
          <a:xfrm>
            <a:off x="1874963" y="2772271"/>
            <a:ext cx="9428037" cy="7984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chemeClr val="accent5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Реестр операторов инвестиционных платформ: </a:t>
            </a:r>
            <a:r>
              <a:rPr lang="en-US" b="1" dirty="0">
                <a:solidFill>
                  <a:schemeClr val="accent5"/>
                </a:solidFill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https://www.cbr.ru/finm_infrastructure/oper/</a:t>
            </a:r>
            <a:r>
              <a:rPr lang="ru-RU" b="1" dirty="0">
                <a:solidFill>
                  <a:schemeClr val="accent5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ru-RU" b="1" dirty="0">
              <a:solidFill>
                <a:schemeClr val="accent5"/>
              </a:solidFill>
              <a:cs typeface="Times New Roman" panose="02020603050405020304" pitchFamily="18" charset="0"/>
            </a:endParaRPr>
          </a:p>
        </p:txBody>
      </p:sp>
      <p:sp>
        <p:nvSpPr>
          <p:cNvPr id="16" name="Прямоугольник 15">
            <a:extLst>
              <a:ext uri="{FF2B5EF4-FFF2-40B4-BE49-F238E27FC236}">
                <a16:creationId xmlns:a16="http://schemas.microsoft.com/office/drawing/2014/main" id="{AD3203D8-C1D7-4609-B0E7-F845B94F102E}"/>
              </a:ext>
            </a:extLst>
          </p:cNvPr>
          <p:cNvSpPr/>
          <p:nvPr/>
        </p:nvSpPr>
        <p:spPr>
          <a:xfrm>
            <a:off x="1874964" y="1630944"/>
            <a:ext cx="9428036" cy="7984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chemeClr val="accent5"/>
                </a:solidFill>
              </a:rPr>
              <a:t>Банк России ведет реестр операторов инвестиционных платформ, определяет порядок ведения такого реестра, состав включаемых в него сведений</a:t>
            </a:r>
          </a:p>
        </p:txBody>
      </p:sp>
      <p:cxnSp>
        <p:nvCxnSpPr>
          <p:cNvPr id="21" name="Прямая соединительная линия 20">
            <a:extLst>
              <a:ext uri="{FF2B5EF4-FFF2-40B4-BE49-F238E27FC236}">
                <a16:creationId xmlns:a16="http://schemas.microsoft.com/office/drawing/2014/main" id="{B5FE7C0A-D1E8-48D3-8FC5-F6200E84B79A}"/>
              </a:ext>
            </a:extLst>
          </p:cNvPr>
          <p:cNvCxnSpPr/>
          <p:nvPr/>
        </p:nvCxnSpPr>
        <p:spPr>
          <a:xfrm>
            <a:off x="499871" y="2618041"/>
            <a:ext cx="10803129" cy="0"/>
          </a:xfrm>
          <a:prstGeom prst="line">
            <a:avLst/>
          </a:prstGeom>
          <a:ln w="127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>
            <a:extLst>
              <a:ext uri="{FF2B5EF4-FFF2-40B4-BE49-F238E27FC236}">
                <a16:creationId xmlns:a16="http://schemas.microsoft.com/office/drawing/2014/main" id="{70DDFF4D-277F-4499-B6BE-2C1FFC1282E7}"/>
              </a:ext>
            </a:extLst>
          </p:cNvPr>
          <p:cNvSpPr txBox="1"/>
          <p:nvPr/>
        </p:nvSpPr>
        <p:spPr>
          <a:xfrm>
            <a:off x="543641" y="1576730"/>
            <a:ext cx="1143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dirty="0">
                <a:solidFill>
                  <a:schemeClr val="accent4"/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  <a:t>1.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9B16F6AF-D322-44FE-B35B-A35FD612411A}"/>
              </a:ext>
            </a:extLst>
          </p:cNvPr>
          <p:cNvSpPr txBox="1"/>
          <p:nvPr/>
        </p:nvSpPr>
        <p:spPr>
          <a:xfrm>
            <a:off x="543641" y="2706066"/>
            <a:ext cx="1143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dirty="0">
                <a:solidFill>
                  <a:schemeClr val="accent4"/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  <a:t>2.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16835" y="3823099"/>
            <a:ext cx="7569200" cy="2691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6184900" y="4089400"/>
            <a:ext cx="906463" cy="2425649"/>
          </a:xfrm>
          <a:prstGeom prst="rect">
            <a:avLst/>
          </a:prstGeom>
          <a:noFill/>
          <a:ln w="5715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810114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5"/>
          <p:cNvGrpSpPr/>
          <p:nvPr/>
        </p:nvGrpSpPr>
        <p:grpSpPr>
          <a:xfrm>
            <a:off x="0" y="0"/>
            <a:ext cx="12192000" cy="671879"/>
            <a:chOff x="0" y="0"/>
            <a:chExt cx="12192000" cy="671879"/>
          </a:xfrm>
        </p:grpSpPr>
        <p:sp>
          <p:nvSpPr>
            <p:cNvPr id="17" name="Прямоугольник 16"/>
            <p:cNvSpPr/>
            <p:nvPr/>
          </p:nvSpPr>
          <p:spPr>
            <a:xfrm>
              <a:off x="0" y="0"/>
              <a:ext cx="12192000" cy="36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9" name="Прямоугольник 18"/>
            <p:cNvSpPr/>
            <p:nvPr/>
          </p:nvSpPr>
          <p:spPr>
            <a:xfrm>
              <a:off x="0" y="355600"/>
              <a:ext cx="121920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0" name="Прямоугольник 19"/>
            <p:cNvSpPr/>
            <p:nvPr/>
          </p:nvSpPr>
          <p:spPr>
            <a:xfrm>
              <a:off x="5765800" y="457200"/>
              <a:ext cx="64262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4" name="Прямоугольник 23"/>
            <p:cNvSpPr/>
            <p:nvPr/>
          </p:nvSpPr>
          <p:spPr>
            <a:xfrm>
              <a:off x="6792000" y="563879"/>
              <a:ext cx="5400000" cy="1080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4" name="Номер слайда 13"/>
          <p:cNvSpPr>
            <a:spLocks noGrp="1"/>
          </p:cNvSpPr>
          <p:nvPr>
            <p:ph type="sldNum" sz="quarter" idx="12"/>
          </p:nvPr>
        </p:nvSpPr>
        <p:spPr>
          <a:xfrm>
            <a:off x="11022677" y="0"/>
            <a:ext cx="762924" cy="342900"/>
          </a:xfrm>
        </p:spPr>
        <p:txBody>
          <a:bodyPr/>
          <a:lstStyle/>
          <a:p>
            <a:fld id="{0F43F4AF-7D06-4FEB-900F-7B33DEC9A355}" type="slidenum">
              <a:rPr lang="ru-RU" sz="2800" b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pPr/>
              <a:t>33</a:t>
            </a:fld>
            <a:endParaRPr lang="ru-RU" sz="2800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228F8A74-E508-4596-96C7-8D1014294F0D}"/>
              </a:ext>
            </a:extLst>
          </p:cNvPr>
          <p:cNvSpPr txBox="1"/>
          <p:nvPr/>
        </p:nvSpPr>
        <p:spPr>
          <a:xfrm>
            <a:off x="543641" y="791422"/>
            <a:ext cx="11088915" cy="830981"/>
          </a:xfrm>
          <a:prstGeom prst="rect">
            <a:avLst/>
          </a:prstGeom>
          <a:noFill/>
        </p:spPr>
        <p:txBody>
          <a:bodyPr wrap="square" lIns="91428" tIns="45712" rIns="91428" bIns="45712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accent6"/>
                </a:solidFill>
              </a:rPr>
              <a:t>Указ Президента Российской Федерации от 10 декабря 2020 г. № 778</a:t>
            </a:r>
          </a:p>
          <a:p>
            <a:pPr algn="ctr"/>
            <a:r>
              <a:rPr lang="ru-RU" sz="2400" b="1" dirty="0">
                <a:solidFill>
                  <a:schemeClr val="accent6"/>
                </a:solidFill>
              </a:rPr>
              <a:t>(изменения в форму справки)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7643" y="1723880"/>
            <a:ext cx="7796713" cy="31094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Прямоугольник 12">
            <a:extLst>
              <a:ext uri="{FF2B5EF4-FFF2-40B4-BE49-F238E27FC236}">
                <a16:creationId xmlns:a16="http://schemas.microsoft.com/office/drawing/2014/main" id="{B491AA52-3A72-466B-96E7-CEFA12881D68}"/>
              </a:ext>
            </a:extLst>
          </p:cNvPr>
          <p:cNvSpPr/>
          <p:nvPr/>
        </p:nvSpPr>
        <p:spPr>
          <a:xfrm>
            <a:off x="451669" y="5252597"/>
            <a:ext cx="11522617" cy="12017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>
                <a:solidFill>
                  <a:schemeClr val="accent5"/>
                </a:solidFill>
              </a:rPr>
              <a:t>&lt;1&gt; </a:t>
            </a:r>
            <a:r>
              <a:rPr lang="ru-RU" sz="1400" dirty="0">
                <a:solidFill>
                  <a:schemeClr val="accent5"/>
                </a:solidFill>
              </a:rPr>
              <a:t>Указывается  уникальное  условное  обозначение,  идентифицирующее утилитарное цифровое право</a:t>
            </a:r>
            <a:endParaRPr lang="en-US" sz="1400" dirty="0">
              <a:solidFill>
                <a:schemeClr val="accent5"/>
              </a:solidFill>
            </a:endParaRPr>
          </a:p>
          <a:p>
            <a:endParaRPr lang="en-US" sz="1400" dirty="0">
              <a:solidFill>
                <a:schemeClr val="accent5"/>
              </a:solidFill>
            </a:endParaRPr>
          </a:p>
          <a:p>
            <a:r>
              <a:rPr lang="en-US" sz="1400" dirty="0">
                <a:solidFill>
                  <a:schemeClr val="accent5"/>
                </a:solidFill>
              </a:rPr>
              <a:t>&lt;2&gt; </a:t>
            </a:r>
            <a:r>
              <a:rPr lang="ru-RU" sz="1400" dirty="0">
                <a:solidFill>
                  <a:schemeClr val="accent5"/>
                </a:solidFill>
              </a:rPr>
              <a:t>Указываются  наименование  оператора инвестиционной платформы, его идентификационный   номер   налогоплательщика  и  основной  государственный регистрационный номер</a:t>
            </a:r>
          </a:p>
        </p:txBody>
      </p:sp>
    </p:spTree>
    <p:extLst>
      <p:ext uri="{BB962C8B-B14F-4D97-AF65-F5344CB8AC3E}">
        <p14:creationId xmlns:p14="http://schemas.microsoft.com/office/powerpoint/2010/main" val="148731577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5"/>
          <p:cNvGrpSpPr/>
          <p:nvPr/>
        </p:nvGrpSpPr>
        <p:grpSpPr>
          <a:xfrm>
            <a:off x="0" y="0"/>
            <a:ext cx="12192000" cy="671879"/>
            <a:chOff x="0" y="0"/>
            <a:chExt cx="12192000" cy="671879"/>
          </a:xfrm>
        </p:grpSpPr>
        <p:sp>
          <p:nvSpPr>
            <p:cNvPr id="17" name="Прямоугольник 16"/>
            <p:cNvSpPr/>
            <p:nvPr/>
          </p:nvSpPr>
          <p:spPr>
            <a:xfrm>
              <a:off x="0" y="0"/>
              <a:ext cx="12192000" cy="36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9" name="Прямоугольник 18"/>
            <p:cNvSpPr/>
            <p:nvPr/>
          </p:nvSpPr>
          <p:spPr>
            <a:xfrm>
              <a:off x="0" y="355600"/>
              <a:ext cx="121920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0" name="Прямоугольник 19"/>
            <p:cNvSpPr/>
            <p:nvPr/>
          </p:nvSpPr>
          <p:spPr>
            <a:xfrm>
              <a:off x="5765800" y="457200"/>
              <a:ext cx="64262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4" name="Прямоугольник 23"/>
            <p:cNvSpPr/>
            <p:nvPr/>
          </p:nvSpPr>
          <p:spPr>
            <a:xfrm>
              <a:off x="6792000" y="563879"/>
              <a:ext cx="5400000" cy="1080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4" name="Номер слайда 13"/>
          <p:cNvSpPr>
            <a:spLocks noGrp="1"/>
          </p:cNvSpPr>
          <p:nvPr>
            <p:ph type="sldNum" sz="quarter" idx="12"/>
          </p:nvPr>
        </p:nvSpPr>
        <p:spPr>
          <a:xfrm>
            <a:off x="11022677" y="0"/>
            <a:ext cx="762924" cy="342900"/>
          </a:xfrm>
        </p:spPr>
        <p:txBody>
          <a:bodyPr/>
          <a:lstStyle/>
          <a:p>
            <a:fld id="{0F43F4AF-7D06-4FEB-900F-7B33DEC9A355}" type="slidenum">
              <a:rPr lang="ru-RU" sz="2800" b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pPr/>
              <a:t>34</a:t>
            </a:fld>
            <a:endParaRPr lang="ru-RU" sz="2800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228F8A74-E508-4596-96C7-8D1014294F0D}"/>
              </a:ext>
            </a:extLst>
          </p:cNvPr>
          <p:cNvSpPr txBox="1"/>
          <p:nvPr/>
        </p:nvSpPr>
        <p:spPr>
          <a:xfrm>
            <a:off x="462320" y="791422"/>
            <a:ext cx="11267359" cy="1200312"/>
          </a:xfrm>
          <a:prstGeom prst="rect">
            <a:avLst/>
          </a:prstGeom>
          <a:noFill/>
        </p:spPr>
        <p:txBody>
          <a:bodyPr wrap="square" lIns="91428" tIns="45712" rIns="91428" bIns="45712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accent6"/>
                </a:solidFill>
              </a:rPr>
              <a:t>Федеральный закон от 31 июля 2020 г. № 259-ФЗ </a:t>
            </a:r>
          </a:p>
          <a:p>
            <a:pPr algn="ctr"/>
            <a:r>
              <a:rPr lang="ru-RU" sz="2400" b="1" dirty="0">
                <a:solidFill>
                  <a:schemeClr val="accent6"/>
                </a:solidFill>
              </a:rPr>
              <a:t>"О цифровых финансовых активах, цифровой валюте и о внесении изменений </a:t>
            </a:r>
          </a:p>
          <a:p>
            <a:pPr algn="ctr"/>
            <a:r>
              <a:rPr lang="ru-RU" sz="2400" b="1" dirty="0">
                <a:solidFill>
                  <a:schemeClr val="accent6"/>
                </a:solidFill>
              </a:rPr>
              <a:t>в отдельные законодательные акты Российской Федерации"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543641" y="3084469"/>
            <a:ext cx="11186038" cy="32932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Courier New" panose="02070309020205020404" pitchFamily="49" charset="0"/>
              <a:buChar char="o"/>
            </a:pPr>
            <a:r>
              <a:rPr lang="ru-RU" dirty="0">
                <a:solidFill>
                  <a:schemeClr val="accent5"/>
                </a:solidFill>
              </a:rPr>
              <a:t>совокупность электронных данных (цифрового кода или обозначения), содержащихся в информационной системе, которые предлагаются и (или) могут быть приняты </a:t>
            </a:r>
            <a:endParaRPr lang="en-US" dirty="0">
              <a:solidFill>
                <a:schemeClr val="accent5"/>
              </a:solidFill>
            </a:endParaRPr>
          </a:p>
          <a:p>
            <a:pPr marL="800034" lvl="1" indent="-342900">
              <a:buFont typeface="Wingdings" panose="05000000000000000000" pitchFamily="2" charset="2"/>
              <a:buChar char="q"/>
            </a:pPr>
            <a:r>
              <a:rPr lang="ru-RU" dirty="0">
                <a:solidFill>
                  <a:schemeClr val="accent5"/>
                </a:solidFill>
              </a:rPr>
              <a:t>в качестве средства платежа, не являющегося </a:t>
            </a:r>
          </a:p>
          <a:p>
            <a:pPr marL="1257168" lvl="2" indent="-342900">
              <a:buFont typeface="Wingdings"/>
              <a:buChar char="Ø"/>
            </a:pPr>
            <a:r>
              <a:rPr lang="ru-RU" dirty="0">
                <a:solidFill>
                  <a:schemeClr val="accent5"/>
                </a:solidFill>
              </a:rPr>
              <a:t>денежной единицей Российской Федерации, </a:t>
            </a:r>
            <a:endParaRPr lang="en-US" dirty="0">
              <a:solidFill>
                <a:schemeClr val="accent5"/>
              </a:solidFill>
            </a:endParaRPr>
          </a:p>
          <a:p>
            <a:pPr marL="1257168" lvl="2" indent="-342900">
              <a:buFont typeface="Wingdings"/>
              <a:buChar char="Ø"/>
            </a:pPr>
            <a:r>
              <a:rPr lang="ru-RU" dirty="0">
                <a:solidFill>
                  <a:schemeClr val="accent5"/>
                </a:solidFill>
              </a:rPr>
              <a:t>денежной единицей иностранного государства и (или) </a:t>
            </a:r>
            <a:endParaRPr lang="en-US" dirty="0">
              <a:solidFill>
                <a:schemeClr val="accent5"/>
              </a:solidFill>
            </a:endParaRPr>
          </a:p>
          <a:p>
            <a:pPr marL="1257168" lvl="2" indent="-342900">
              <a:buFont typeface="Wingdings"/>
              <a:buChar char="Ø"/>
            </a:pPr>
            <a:r>
              <a:rPr lang="ru-RU" dirty="0">
                <a:solidFill>
                  <a:schemeClr val="accent5"/>
                </a:solidFill>
              </a:rPr>
              <a:t>международной денежной или расчетной единицей, </a:t>
            </a:r>
            <a:endParaRPr lang="en-US" dirty="0">
              <a:solidFill>
                <a:schemeClr val="accent5"/>
              </a:solidFill>
            </a:endParaRPr>
          </a:p>
          <a:p>
            <a:pPr marL="800034" lvl="1" indent="-342900">
              <a:buFont typeface="Wingdings" panose="05000000000000000000" pitchFamily="2" charset="2"/>
              <a:buChar char="q"/>
            </a:pPr>
            <a:r>
              <a:rPr lang="ru-RU" dirty="0">
                <a:solidFill>
                  <a:schemeClr val="accent5"/>
                </a:solidFill>
              </a:rPr>
              <a:t>и (или) в качестве инвестиций </a:t>
            </a:r>
            <a:endParaRPr lang="en-US" dirty="0">
              <a:solidFill>
                <a:schemeClr val="accent5"/>
              </a:solidFill>
            </a:endParaRPr>
          </a:p>
          <a:p>
            <a:pPr marL="342900" indent="-342900">
              <a:buFont typeface="Courier New" panose="02070309020205020404" pitchFamily="49" charset="0"/>
              <a:buChar char="o"/>
            </a:pPr>
            <a:r>
              <a:rPr lang="ru-RU" dirty="0">
                <a:solidFill>
                  <a:schemeClr val="accent5"/>
                </a:solidFill>
              </a:rPr>
              <a:t>и в отношении которых отсутствует лицо, обязанное перед каждым обладателем таких электронных данных, </a:t>
            </a:r>
            <a:r>
              <a:rPr lang="ru-RU" sz="1800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за исключением оператора и (или) узлов информационной системы, обязанных только обеспечивать соответствие порядка выпуска этих электронных данных и осуществления в их отношении действий по внесению (изменению) записей в такую информационную систему ее правилам</a:t>
            </a:r>
            <a:endParaRPr lang="ru-RU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5" name="Пятиугольник 14"/>
          <p:cNvSpPr/>
          <p:nvPr/>
        </p:nvSpPr>
        <p:spPr>
          <a:xfrm>
            <a:off x="543640" y="2191657"/>
            <a:ext cx="2780131" cy="833080"/>
          </a:xfrm>
          <a:prstGeom prst="homePlate">
            <a:avLst/>
          </a:prstGeom>
          <a:solidFill>
            <a:schemeClr val="accent6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/>
              <a:t>Цифровая валюта</a:t>
            </a:r>
          </a:p>
        </p:txBody>
      </p:sp>
    </p:spTree>
    <p:extLst>
      <p:ext uri="{BB962C8B-B14F-4D97-AF65-F5344CB8AC3E}">
        <p14:creationId xmlns:p14="http://schemas.microsoft.com/office/powerpoint/2010/main" val="10725586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5"/>
          <p:cNvGrpSpPr/>
          <p:nvPr/>
        </p:nvGrpSpPr>
        <p:grpSpPr>
          <a:xfrm>
            <a:off x="0" y="0"/>
            <a:ext cx="12192000" cy="671879"/>
            <a:chOff x="0" y="0"/>
            <a:chExt cx="12192000" cy="671879"/>
          </a:xfrm>
        </p:grpSpPr>
        <p:sp>
          <p:nvSpPr>
            <p:cNvPr id="17" name="Прямоугольник 16"/>
            <p:cNvSpPr/>
            <p:nvPr/>
          </p:nvSpPr>
          <p:spPr>
            <a:xfrm>
              <a:off x="0" y="0"/>
              <a:ext cx="12192000" cy="36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9" name="Прямоугольник 18"/>
            <p:cNvSpPr/>
            <p:nvPr/>
          </p:nvSpPr>
          <p:spPr>
            <a:xfrm>
              <a:off x="0" y="355600"/>
              <a:ext cx="121920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0" name="Прямоугольник 19"/>
            <p:cNvSpPr/>
            <p:nvPr/>
          </p:nvSpPr>
          <p:spPr>
            <a:xfrm>
              <a:off x="5765800" y="457200"/>
              <a:ext cx="64262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4" name="Прямоугольник 23"/>
            <p:cNvSpPr/>
            <p:nvPr/>
          </p:nvSpPr>
          <p:spPr>
            <a:xfrm>
              <a:off x="6792000" y="563879"/>
              <a:ext cx="5400000" cy="1080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4" name="Номер слайда 13"/>
          <p:cNvSpPr>
            <a:spLocks noGrp="1"/>
          </p:cNvSpPr>
          <p:nvPr>
            <p:ph type="sldNum" sz="quarter" idx="12"/>
          </p:nvPr>
        </p:nvSpPr>
        <p:spPr>
          <a:xfrm>
            <a:off x="11022677" y="0"/>
            <a:ext cx="762924" cy="342900"/>
          </a:xfrm>
        </p:spPr>
        <p:txBody>
          <a:bodyPr/>
          <a:lstStyle/>
          <a:p>
            <a:fld id="{0F43F4AF-7D06-4FEB-900F-7B33DEC9A355}" type="slidenum">
              <a:rPr lang="ru-RU" sz="2800" b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pPr/>
              <a:t>35</a:t>
            </a:fld>
            <a:endParaRPr lang="ru-RU" sz="2800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228F8A74-E508-4596-96C7-8D1014294F0D}"/>
              </a:ext>
            </a:extLst>
          </p:cNvPr>
          <p:cNvSpPr txBox="1"/>
          <p:nvPr/>
        </p:nvSpPr>
        <p:spPr>
          <a:xfrm>
            <a:off x="543641" y="791422"/>
            <a:ext cx="11088915" cy="830981"/>
          </a:xfrm>
          <a:prstGeom prst="rect">
            <a:avLst/>
          </a:prstGeom>
          <a:noFill/>
        </p:spPr>
        <p:txBody>
          <a:bodyPr wrap="square" lIns="91428" tIns="45712" rIns="91428" bIns="45712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accent6"/>
                </a:solidFill>
              </a:rPr>
              <a:t>Указ Президента Российской Федерации от 10 декабря 2020 г. № 778</a:t>
            </a:r>
          </a:p>
          <a:p>
            <a:pPr algn="ctr"/>
            <a:r>
              <a:rPr lang="ru-RU" sz="2400" b="1" dirty="0">
                <a:solidFill>
                  <a:schemeClr val="accent6"/>
                </a:solidFill>
              </a:rPr>
              <a:t>(изменения в форму справки)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641" y="1811655"/>
            <a:ext cx="11023045" cy="3095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7055429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36"/>
          <p:cNvGrpSpPr/>
          <p:nvPr/>
        </p:nvGrpSpPr>
        <p:grpSpPr>
          <a:xfrm>
            <a:off x="0" y="5"/>
            <a:ext cx="12192000" cy="671879"/>
            <a:chOff x="0" y="0"/>
            <a:chExt cx="12192000" cy="671879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0" y="0"/>
              <a:ext cx="12192000" cy="36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1" name="Прямоугольник 20"/>
            <p:cNvSpPr/>
            <p:nvPr/>
          </p:nvSpPr>
          <p:spPr>
            <a:xfrm>
              <a:off x="0" y="355600"/>
              <a:ext cx="121920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" name="Прямоугольник 21"/>
            <p:cNvSpPr/>
            <p:nvPr/>
          </p:nvSpPr>
          <p:spPr>
            <a:xfrm>
              <a:off x="5765800" y="457200"/>
              <a:ext cx="64262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3" name="Прямоугольник 22"/>
            <p:cNvSpPr/>
            <p:nvPr/>
          </p:nvSpPr>
          <p:spPr>
            <a:xfrm>
              <a:off x="6792000" y="563879"/>
              <a:ext cx="5400000" cy="1080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4" name="Номер слайда 13"/>
          <p:cNvSpPr>
            <a:spLocks noGrp="1"/>
          </p:cNvSpPr>
          <p:nvPr>
            <p:ph type="sldNum" sz="quarter" idx="12"/>
          </p:nvPr>
        </p:nvSpPr>
        <p:spPr>
          <a:xfrm>
            <a:off x="10218061" y="1"/>
            <a:ext cx="1567543" cy="377371"/>
          </a:xfrm>
        </p:spPr>
        <p:txBody>
          <a:bodyPr/>
          <a:lstStyle/>
          <a:p>
            <a:fld id="{0F43F4AF-7D06-4FEB-900F-7B33DEC9A355}" type="slidenum">
              <a:rPr lang="ru-RU" sz="2800" b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pPr/>
              <a:t>36</a:t>
            </a:fld>
            <a:endParaRPr lang="ru-RU" sz="2800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4" name="Пятиугольник 33"/>
          <p:cNvSpPr/>
          <p:nvPr/>
        </p:nvSpPr>
        <p:spPr>
          <a:xfrm>
            <a:off x="273980" y="3566906"/>
            <a:ext cx="2520000" cy="896619"/>
          </a:xfrm>
          <a:prstGeom prst="homePlat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91428" tIns="45712" rIns="91428" bIns="45712" rtlCol="0" anchor="ctr"/>
          <a:lstStyle/>
          <a:p>
            <a:pPr algn="ctr">
              <a:lnSpc>
                <a:spcPct val="80000"/>
              </a:lnSpc>
            </a:pPr>
            <a:r>
              <a:rPr lang="ru-RU" b="1" dirty="0"/>
              <a:t>Счета в кредитных организациях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551542" y="819205"/>
            <a:ext cx="11088915" cy="461652"/>
          </a:xfrm>
          <a:prstGeom prst="rect">
            <a:avLst/>
          </a:prstGeom>
          <a:noFill/>
        </p:spPr>
        <p:txBody>
          <a:bodyPr wrap="square" lIns="91428" tIns="45712" rIns="91428" bIns="45712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accent6"/>
                </a:solidFill>
              </a:rPr>
              <a:t>Раздел 4. Сведения о счетах в банках и иных кредитных организациях</a:t>
            </a:r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250D29CE-940C-46B1-AA99-D1B170B14F1D}"/>
              </a:ext>
            </a:extLst>
          </p:cNvPr>
          <p:cNvSpPr/>
          <p:nvPr/>
        </p:nvSpPr>
        <p:spPr>
          <a:xfrm>
            <a:off x="3050641" y="3566906"/>
            <a:ext cx="8734963" cy="896619"/>
          </a:xfrm>
          <a:prstGeom prst="rect">
            <a:avLst/>
          </a:prstGeom>
          <a:noFill/>
          <a:ln w="28575"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5"/>
                </a:solidFill>
              </a:rPr>
              <a:t>Кредитная организация</a:t>
            </a:r>
          </a:p>
          <a:p>
            <a:r>
              <a:rPr lang="ru-RU" dirty="0">
                <a:solidFill>
                  <a:schemeClr val="accent5"/>
                </a:solidFill>
              </a:rPr>
              <a:t>Банк России</a:t>
            </a:r>
          </a:p>
          <a:p>
            <a:r>
              <a:rPr lang="ru-RU" dirty="0">
                <a:solidFill>
                  <a:schemeClr val="accent5"/>
                </a:solidFill>
              </a:rPr>
              <a:t>ФНС России</a:t>
            </a: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8AE31F8E-3031-4F00-9FF5-A30A58CD5261}"/>
              </a:ext>
            </a:extLst>
          </p:cNvPr>
          <p:cNvSpPr/>
          <p:nvPr/>
        </p:nvSpPr>
        <p:spPr>
          <a:xfrm>
            <a:off x="273980" y="2650530"/>
            <a:ext cx="11511623" cy="685436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Отражаются счета, открытые по состоянию на отчетную дату в банках и иных кредитных организациях на основании гражданско-правового договора на имя лица, в отношении которого представляется справка</a:t>
            </a:r>
            <a:endParaRPr lang="ru-RU" dirty="0">
              <a:cs typeface="Times New Roman" pitchFamily="18" charset="0"/>
            </a:endParaRPr>
          </a:p>
        </p:txBody>
      </p:sp>
      <p:pic>
        <p:nvPicPr>
          <p:cNvPr id="10" name="Рисунок 9">
            <a:extLst>
              <a:ext uri="{FF2B5EF4-FFF2-40B4-BE49-F238E27FC236}">
                <a16:creationId xmlns:a16="http://schemas.microsoft.com/office/drawing/2014/main" id="{86336ADE-BFCA-40A8-9783-712CFFEE573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57878" y="1348414"/>
            <a:ext cx="7743825" cy="1143000"/>
          </a:xfrm>
          <a:prstGeom prst="rect">
            <a:avLst/>
          </a:prstGeom>
        </p:spPr>
      </p:pic>
      <p:sp>
        <p:nvSpPr>
          <p:cNvPr id="13" name="Прямоугольник 12">
            <a:extLst>
              <a:ext uri="{FF2B5EF4-FFF2-40B4-BE49-F238E27FC236}">
                <a16:creationId xmlns:a16="http://schemas.microsoft.com/office/drawing/2014/main" id="{FE025F9C-F414-4FD1-BC66-97932E672D88}"/>
              </a:ext>
            </a:extLst>
          </p:cNvPr>
          <p:cNvSpPr/>
          <p:nvPr/>
        </p:nvSpPr>
        <p:spPr>
          <a:xfrm>
            <a:off x="3050641" y="4622641"/>
            <a:ext cx="6948000" cy="76398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8" tIns="45712" rIns="91428" bIns="45712" rtlCol="0" anchor="ctr"/>
          <a:lstStyle/>
          <a:p>
            <a:pPr algn="just"/>
            <a:r>
              <a:rPr lang="ru-RU" sz="1400" b="1" dirty="0">
                <a:solidFill>
                  <a:schemeClr val="accent1">
                    <a:lumMod val="75000"/>
                  </a:schemeClr>
                </a:solidFill>
              </a:rPr>
              <a:t>Счета по вкладу, в том числе по вкладам с наименованием «Классический», «Выгодный», «Комфортный» и др., как правило, являются счетами по вкладу (депозиту) и подлежат отражению в данном разделе как «Депозитный»</a:t>
            </a:r>
          </a:p>
        </p:txBody>
      </p:sp>
      <p:sp>
        <p:nvSpPr>
          <p:cNvPr id="15" name="Прямоугольник 14">
            <a:extLst>
              <a:ext uri="{FF2B5EF4-FFF2-40B4-BE49-F238E27FC236}">
                <a16:creationId xmlns:a16="http://schemas.microsoft.com/office/drawing/2014/main" id="{45DED221-2220-439E-9685-9D4349AD24E9}"/>
              </a:ext>
            </a:extLst>
          </p:cNvPr>
          <p:cNvSpPr/>
          <p:nvPr/>
        </p:nvSpPr>
        <p:spPr>
          <a:xfrm>
            <a:off x="273980" y="5509585"/>
            <a:ext cx="11511623" cy="992810"/>
          </a:xfrm>
          <a:prstGeom prst="rect">
            <a:avLst/>
          </a:prstGeom>
          <a:noFill/>
          <a:ln w="28575"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5"/>
                </a:solidFill>
              </a:rPr>
              <a:t>Банком России издано </a:t>
            </a:r>
            <a:r>
              <a:rPr lang="ru-RU" b="1" dirty="0">
                <a:solidFill>
                  <a:schemeClr val="accent5"/>
                </a:solidFill>
              </a:rPr>
              <a:t>Указание от 27 мая 2021 г. № 5798-У</a:t>
            </a:r>
            <a:r>
              <a:rPr lang="ru-RU" dirty="0">
                <a:solidFill>
                  <a:schemeClr val="accent5"/>
                </a:solidFill>
              </a:rPr>
              <a:t>, которым, в частности, утверждена единая форма предоставления сведений о наличии счетов и иной информации, необходимой для представления гражданами сведений о доходах, расходах, об имуществе и обязательствах имущественного характера</a:t>
            </a:r>
          </a:p>
        </p:txBody>
      </p:sp>
    </p:spTree>
    <p:extLst>
      <p:ext uri="{BB962C8B-B14F-4D97-AF65-F5344CB8AC3E}">
        <p14:creationId xmlns:p14="http://schemas.microsoft.com/office/powerpoint/2010/main" val="3809735928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36"/>
          <p:cNvGrpSpPr/>
          <p:nvPr/>
        </p:nvGrpSpPr>
        <p:grpSpPr>
          <a:xfrm>
            <a:off x="0" y="5"/>
            <a:ext cx="12192000" cy="671879"/>
            <a:chOff x="0" y="0"/>
            <a:chExt cx="12192000" cy="671879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0" y="0"/>
              <a:ext cx="12192000" cy="36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1" name="Прямоугольник 20"/>
            <p:cNvSpPr/>
            <p:nvPr/>
          </p:nvSpPr>
          <p:spPr>
            <a:xfrm>
              <a:off x="0" y="355600"/>
              <a:ext cx="121920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" name="Прямоугольник 21"/>
            <p:cNvSpPr/>
            <p:nvPr/>
          </p:nvSpPr>
          <p:spPr>
            <a:xfrm>
              <a:off x="5765800" y="457200"/>
              <a:ext cx="64262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3" name="Прямоугольник 22"/>
            <p:cNvSpPr/>
            <p:nvPr/>
          </p:nvSpPr>
          <p:spPr>
            <a:xfrm>
              <a:off x="6792000" y="563879"/>
              <a:ext cx="5400000" cy="1080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4" name="Номер слайда 13"/>
          <p:cNvSpPr>
            <a:spLocks noGrp="1"/>
          </p:cNvSpPr>
          <p:nvPr>
            <p:ph type="sldNum" sz="quarter" idx="12"/>
          </p:nvPr>
        </p:nvSpPr>
        <p:spPr>
          <a:xfrm>
            <a:off x="10218061" y="1"/>
            <a:ext cx="1567543" cy="377371"/>
          </a:xfrm>
        </p:spPr>
        <p:txBody>
          <a:bodyPr/>
          <a:lstStyle/>
          <a:p>
            <a:fld id="{0F43F4AF-7D06-4FEB-900F-7B33DEC9A355}" type="slidenum">
              <a:rPr lang="ru-RU" sz="2800" b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pPr/>
              <a:t>37</a:t>
            </a:fld>
            <a:endParaRPr lang="ru-RU" sz="2800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551542" y="819205"/>
            <a:ext cx="11088915" cy="461649"/>
          </a:xfrm>
          <a:prstGeom prst="rect">
            <a:avLst/>
          </a:prstGeom>
          <a:noFill/>
        </p:spPr>
        <p:txBody>
          <a:bodyPr wrap="square" lIns="91428" tIns="45712" rIns="91428" bIns="45712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accent6"/>
                </a:solidFill>
              </a:rPr>
              <a:t>Раздел 4. Сведения о счетах в банках и иных кредитных организациях</a:t>
            </a:r>
          </a:p>
        </p:txBody>
      </p:sp>
      <p:sp>
        <p:nvSpPr>
          <p:cNvPr id="15" name="Прямоугольник 14">
            <a:extLst>
              <a:ext uri="{FF2B5EF4-FFF2-40B4-BE49-F238E27FC236}">
                <a16:creationId xmlns:a16="http://schemas.microsoft.com/office/drawing/2014/main" id="{45DED221-2220-439E-9685-9D4349AD24E9}"/>
              </a:ext>
            </a:extLst>
          </p:cNvPr>
          <p:cNvSpPr/>
          <p:nvPr/>
        </p:nvSpPr>
        <p:spPr>
          <a:xfrm>
            <a:off x="340185" y="1783290"/>
            <a:ext cx="11448000" cy="648000"/>
          </a:xfrm>
          <a:prstGeom prst="rect">
            <a:avLst/>
          </a:prstGeom>
          <a:noFill/>
          <a:ln w="28575"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800" dirty="0">
                <a:solidFill>
                  <a:schemeClr val="accent5"/>
                </a:solidFill>
              </a:rPr>
              <a:t>Положение о том, что рекомендуем руководствоваться Указанием Банка России № 5798-У, является рекомендацией и не требует обязательного обращения декларанта за получением соответствующих сведений </a:t>
            </a:r>
          </a:p>
        </p:txBody>
      </p:sp>
      <p:sp>
        <p:nvSpPr>
          <p:cNvPr id="17" name="Прямоугольник 16">
            <a:extLst>
              <a:ext uri="{FF2B5EF4-FFF2-40B4-BE49-F238E27FC236}">
                <a16:creationId xmlns:a16="http://schemas.microsoft.com/office/drawing/2014/main" id="{1C796911-D9C6-43F0-A1CB-F611A12732FB}"/>
              </a:ext>
            </a:extLst>
          </p:cNvPr>
          <p:cNvSpPr/>
          <p:nvPr/>
        </p:nvSpPr>
        <p:spPr>
          <a:xfrm>
            <a:off x="340185" y="2566761"/>
            <a:ext cx="11448000" cy="360000"/>
          </a:xfrm>
          <a:prstGeom prst="rect">
            <a:avLst/>
          </a:prstGeom>
          <a:noFill/>
          <a:ln w="28575"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800" dirty="0">
                <a:solidFill>
                  <a:schemeClr val="accent5"/>
                </a:solidFill>
              </a:rPr>
              <a:t>Формой справки не предусмотрено предоставление в обязательном порядке договора об открытии счета</a:t>
            </a:r>
          </a:p>
        </p:txBody>
      </p:sp>
      <p:sp>
        <p:nvSpPr>
          <p:cNvPr id="25" name="Прямоугольник 24">
            <a:extLst>
              <a:ext uri="{FF2B5EF4-FFF2-40B4-BE49-F238E27FC236}">
                <a16:creationId xmlns:a16="http://schemas.microsoft.com/office/drawing/2014/main" id="{AD48F76F-0E5C-4013-9ADC-B2CE986606EB}"/>
              </a:ext>
            </a:extLst>
          </p:cNvPr>
          <p:cNvSpPr/>
          <p:nvPr/>
        </p:nvSpPr>
        <p:spPr>
          <a:xfrm>
            <a:off x="340185" y="4190513"/>
            <a:ext cx="11448000" cy="992810"/>
          </a:xfrm>
          <a:prstGeom prst="rect">
            <a:avLst/>
          </a:prstGeom>
          <a:noFill/>
          <a:ln w="28575"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800" dirty="0">
                <a:solidFill>
                  <a:schemeClr val="accent5"/>
                </a:solidFill>
              </a:rPr>
              <a:t>В выдаваемых в рамках Указания Банка России № 5798-У сведениях могут отсутствовать некоторые позиции, если кредитная организация о них не знает, например, об уставном капитале. В этой связи служащему (работнику) необходимо обратиться в иную организацию (государственный орган)</a:t>
            </a:r>
          </a:p>
        </p:txBody>
      </p:sp>
      <p:sp>
        <p:nvSpPr>
          <p:cNvPr id="26" name="Прямоугольник 25">
            <a:extLst>
              <a:ext uri="{FF2B5EF4-FFF2-40B4-BE49-F238E27FC236}">
                <a16:creationId xmlns:a16="http://schemas.microsoft.com/office/drawing/2014/main" id="{ED52771A-906F-4EFF-8B3A-3340F7DECF8C}"/>
              </a:ext>
            </a:extLst>
          </p:cNvPr>
          <p:cNvSpPr/>
          <p:nvPr/>
        </p:nvSpPr>
        <p:spPr>
          <a:xfrm>
            <a:off x="340185" y="3062232"/>
            <a:ext cx="11448000" cy="992810"/>
          </a:xfrm>
          <a:prstGeom prst="rect">
            <a:avLst/>
          </a:prstGeom>
          <a:noFill/>
          <a:ln w="28575"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800" dirty="0">
                <a:solidFill>
                  <a:schemeClr val="accent5"/>
                </a:solidFill>
              </a:rPr>
              <a:t>Получение сведений от кредитной организации в рамках Указания Банка России № 5798-У с использованием средств дистанционного обслуживания клиента предусмотрено данным Указанием, а не Методическими рекомендациями</a:t>
            </a:r>
          </a:p>
        </p:txBody>
      </p:sp>
      <p:sp>
        <p:nvSpPr>
          <p:cNvPr id="20" name="Прямоугольник 19">
            <a:extLst>
              <a:ext uri="{FF2B5EF4-FFF2-40B4-BE49-F238E27FC236}">
                <a16:creationId xmlns:a16="http://schemas.microsoft.com/office/drawing/2014/main" id="{30B0539A-E2A4-4C87-87B8-0855A02E379F}"/>
              </a:ext>
            </a:extLst>
          </p:cNvPr>
          <p:cNvSpPr/>
          <p:nvPr/>
        </p:nvSpPr>
        <p:spPr>
          <a:xfrm>
            <a:off x="340185" y="5318795"/>
            <a:ext cx="11448000" cy="360000"/>
          </a:xfrm>
          <a:prstGeom prst="rect">
            <a:avLst/>
          </a:prstGeom>
          <a:noFill/>
          <a:ln w="28575"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800" dirty="0">
                <a:solidFill>
                  <a:schemeClr val="accent5"/>
                </a:solidFill>
              </a:rPr>
              <a:t>В случае наличия жалоб / проблем целесообразно письменно обращаться в Банк России </a:t>
            </a:r>
          </a:p>
        </p:txBody>
      </p:sp>
    </p:spTree>
    <p:extLst>
      <p:ext uri="{BB962C8B-B14F-4D97-AF65-F5344CB8AC3E}">
        <p14:creationId xmlns:p14="http://schemas.microsoft.com/office/powerpoint/2010/main" val="35262319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36"/>
          <p:cNvGrpSpPr/>
          <p:nvPr/>
        </p:nvGrpSpPr>
        <p:grpSpPr>
          <a:xfrm>
            <a:off x="0" y="5"/>
            <a:ext cx="12192000" cy="671879"/>
            <a:chOff x="0" y="0"/>
            <a:chExt cx="12192000" cy="671879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0" y="0"/>
              <a:ext cx="12192000" cy="36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1" name="Прямоугольник 20"/>
            <p:cNvSpPr/>
            <p:nvPr/>
          </p:nvSpPr>
          <p:spPr>
            <a:xfrm>
              <a:off x="0" y="355600"/>
              <a:ext cx="121920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" name="Прямоугольник 21"/>
            <p:cNvSpPr/>
            <p:nvPr/>
          </p:nvSpPr>
          <p:spPr>
            <a:xfrm>
              <a:off x="5765800" y="457200"/>
              <a:ext cx="64262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3" name="Прямоугольник 22"/>
            <p:cNvSpPr/>
            <p:nvPr/>
          </p:nvSpPr>
          <p:spPr>
            <a:xfrm>
              <a:off x="6792000" y="563879"/>
              <a:ext cx="5400000" cy="1080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4" name="Номер слайда 13"/>
          <p:cNvSpPr>
            <a:spLocks noGrp="1"/>
          </p:cNvSpPr>
          <p:nvPr>
            <p:ph type="sldNum" sz="quarter" idx="12"/>
          </p:nvPr>
        </p:nvSpPr>
        <p:spPr>
          <a:xfrm>
            <a:off x="10218061" y="1"/>
            <a:ext cx="1567543" cy="377371"/>
          </a:xfrm>
        </p:spPr>
        <p:txBody>
          <a:bodyPr/>
          <a:lstStyle/>
          <a:p>
            <a:fld id="{0F43F4AF-7D06-4FEB-900F-7B33DEC9A355}" type="slidenum">
              <a:rPr lang="ru-RU" sz="2800" b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pPr/>
              <a:t>38</a:t>
            </a:fld>
            <a:endParaRPr lang="ru-RU" sz="2800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551542" y="819205"/>
            <a:ext cx="11088915" cy="461649"/>
          </a:xfrm>
          <a:prstGeom prst="rect">
            <a:avLst/>
          </a:prstGeom>
          <a:noFill/>
        </p:spPr>
        <p:txBody>
          <a:bodyPr wrap="square" lIns="91428" tIns="45712" rIns="91428" bIns="45712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accent6"/>
                </a:solidFill>
              </a:rPr>
              <a:t>Раздел 4. Сведения о счетах в банках и иных кредитных организациях</a:t>
            </a:r>
          </a:p>
        </p:txBody>
      </p:sp>
      <p:sp>
        <p:nvSpPr>
          <p:cNvPr id="16" name="Прямоугольник 15">
            <a:extLst>
              <a:ext uri="{FF2B5EF4-FFF2-40B4-BE49-F238E27FC236}">
                <a16:creationId xmlns:a16="http://schemas.microsoft.com/office/drawing/2014/main" id="{6CF9553D-8AE2-4F8E-BDCB-432D3CAB9582}"/>
              </a:ext>
            </a:extLst>
          </p:cNvPr>
          <p:cNvSpPr/>
          <p:nvPr/>
        </p:nvSpPr>
        <p:spPr>
          <a:xfrm>
            <a:off x="371999" y="3536518"/>
            <a:ext cx="11448000" cy="1046226"/>
          </a:xfrm>
          <a:prstGeom prst="rect">
            <a:avLst/>
          </a:prstGeom>
          <a:noFill/>
          <a:ln w="28575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800" dirty="0">
                <a:solidFill>
                  <a:schemeClr val="accent5"/>
                </a:solidFill>
              </a:rPr>
              <a:t>Графа "Сумма поступивших на счет денежных средств" заполняется только в случае, если общая сумма денежных поступлений на отдельный счет за отчетный период превышает общий доход служащего (работника) и его супруги (супруга) за отчетный период и два предшествующих ему года</a:t>
            </a:r>
          </a:p>
        </p:txBody>
      </p:sp>
      <p:sp>
        <p:nvSpPr>
          <p:cNvPr id="17" name="Прямоугольник 16">
            <a:extLst>
              <a:ext uri="{FF2B5EF4-FFF2-40B4-BE49-F238E27FC236}">
                <a16:creationId xmlns:a16="http://schemas.microsoft.com/office/drawing/2014/main" id="{00542375-223E-4BF3-8BE3-4304F83D9F42}"/>
              </a:ext>
            </a:extLst>
          </p:cNvPr>
          <p:cNvSpPr/>
          <p:nvPr/>
        </p:nvSpPr>
        <p:spPr>
          <a:xfrm>
            <a:off x="371999" y="4809821"/>
            <a:ext cx="11448000" cy="360000"/>
          </a:xfrm>
          <a:prstGeom prst="rect">
            <a:avLst/>
          </a:prstGeom>
          <a:noFill/>
          <a:ln w="28575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800" dirty="0">
                <a:solidFill>
                  <a:schemeClr val="accent5"/>
                </a:solidFill>
              </a:rPr>
              <a:t>Отражению подлежат счета в банках и иных кредитных организациях, а не карты</a:t>
            </a:r>
          </a:p>
        </p:txBody>
      </p:sp>
      <p:sp>
        <p:nvSpPr>
          <p:cNvPr id="24" name="Прямоугольник 23">
            <a:extLst>
              <a:ext uri="{FF2B5EF4-FFF2-40B4-BE49-F238E27FC236}">
                <a16:creationId xmlns:a16="http://schemas.microsoft.com/office/drawing/2014/main" id="{8B60F8D6-EDE9-4A1E-8EC7-AAFC870AFAD0}"/>
              </a:ext>
            </a:extLst>
          </p:cNvPr>
          <p:cNvSpPr/>
          <p:nvPr/>
        </p:nvSpPr>
        <p:spPr>
          <a:xfrm>
            <a:off x="371999" y="5396897"/>
            <a:ext cx="11448000" cy="360000"/>
          </a:xfrm>
          <a:prstGeom prst="rect">
            <a:avLst/>
          </a:prstGeom>
          <a:noFill/>
          <a:ln w="28575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800" dirty="0">
                <a:solidFill>
                  <a:schemeClr val="accent5"/>
                </a:solidFill>
              </a:rPr>
              <a:t>Номинальный счет подлежит отражению, а ссудный счет и счет брокера нет</a:t>
            </a:r>
          </a:p>
        </p:txBody>
      </p:sp>
      <p:sp>
        <p:nvSpPr>
          <p:cNvPr id="25" name="Прямоугольник 24">
            <a:extLst>
              <a:ext uri="{FF2B5EF4-FFF2-40B4-BE49-F238E27FC236}">
                <a16:creationId xmlns:a16="http://schemas.microsoft.com/office/drawing/2014/main" id="{357E1012-3999-48BD-A6F9-F122A60269D1}"/>
              </a:ext>
            </a:extLst>
          </p:cNvPr>
          <p:cNvSpPr/>
          <p:nvPr/>
        </p:nvSpPr>
        <p:spPr>
          <a:xfrm>
            <a:off x="371999" y="1786364"/>
            <a:ext cx="11448000" cy="648000"/>
          </a:xfrm>
          <a:prstGeom prst="rect">
            <a:avLst/>
          </a:prstGeom>
          <a:noFill/>
          <a:ln w="28575"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800" dirty="0">
                <a:solidFill>
                  <a:schemeClr val="accent5"/>
                </a:solidFill>
              </a:rPr>
              <a:t>В рамках антикоррупционной проверки ФНС России вправе отказать в предоставлении информации о счетах, так как это не предусмотрено Законом Российской Федерации № 943-1</a:t>
            </a:r>
          </a:p>
        </p:txBody>
      </p:sp>
      <p:sp>
        <p:nvSpPr>
          <p:cNvPr id="26" name="Прямоугольник 25">
            <a:extLst>
              <a:ext uri="{FF2B5EF4-FFF2-40B4-BE49-F238E27FC236}">
                <a16:creationId xmlns:a16="http://schemas.microsoft.com/office/drawing/2014/main" id="{2EADD262-0972-4328-BB91-2CC07D4D6B0F}"/>
              </a:ext>
            </a:extLst>
          </p:cNvPr>
          <p:cNvSpPr/>
          <p:nvPr/>
        </p:nvSpPr>
        <p:spPr>
          <a:xfrm>
            <a:off x="371999" y="2661441"/>
            <a:ext cx="11448000" cy="648000"/>
          </a:xfrm>
          <a:prstGeom prst="rect">
            <a:avLst/>
          </a:prstGeom>
          <a:noFill/>
          <a:ln w="28575"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800" dirty="0">
                <a:solidFill>
                  <a:schemeClr val="accent5"/>
                </a:solidFill>
              </a:rPr>
              <a:t>Если при получении информации от кредитной организации выявились «новые» счета, то служащий (работник) может приложить пояснения к справке</a:t>
            </a:r>
          </a:p>
        </p:txBody>
      </p:sp>
    </p:spTree>
    <p:extLst>
      <p:ext uri="{BB962C8B-B14F-4D97-AF65-F5344CB8AC3E}">
        <p14:creationId xmlns:p14="http://schemas.microsoft.com/office/powerpoint/2010/main" val="3365125837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36"/>
          <p:cNvGrpSpPr/>
          <p:nvPr/>
        </p:nvGrpSpPr>
        <p:grpSpPr>
          <a:xfrm>
            <a:off x="0" y="5"/>
            <a:ext cx="12192000" cy="671879"/>
            <a:chOff x="0" y="0"/>
            <a:chExt cx="12192000" cy="671879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0" y="0"/>
              <a:ext cx="12192000" cy="36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1" name="Прямоугольник 20"/>
            <p:cNvSpPr/>
            <p:nvPr/>
          </p:nvSpPr>
          <p:spPr>
            <a:xfrm>
              <a:off x="0" y="355600"/>
              <a:ext cx="121920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" name="Прямоугольник 21"/>
            <p:cNvSpPr/>
            <p:nvPr/>
          </p:nvSpPr>
          <p:spPr>
            <a:xfrm>
              <a:off x="5765800" y="457200"/>
              <a:ext cx="64262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3" name="Прямоугольник 22"/>
            <p:cNvSpPr/>
            <p:nvPr/>
          </p:nvSpPr>
          <p:spPr>
            <a:xfrm>
              <a:off x="6792000" y="563879"/>
              <a:ext cx="5400000" cy="1080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4" name="Номер слайда 13"/>
          <p:cNvSpPr>
            <a:spLocks noGrp="1"/>
          </p:cNvSpPr>
          <p:nvPr>
            <p:ph type="sldNum" sz="quarter" idx="12"/>
          </p:nvPr>
        </p:nvSpPr>
        <p:spPr>
          <a:xfrm>
            <a:off x="10464801" y="2"/>
            <a:ext cx="1320800" cy="348343"/>
          </a:xfrm>
        </p:spPr>
        <p:txBody>
          <a:bodyPr/>
          <a:lstStyle/>
          <a:p>
            <a:fld id="{0F43F4AF-7D06-4FEB-900F-7B33DEC9A355}" type="slidenum">
              <a:rPr lang="ru-RU" sz="2800" b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pPr/>
              <a:t>39</a:t>
            </a:fld>
            <a:endParaRPr lang="ru-RU" sz="2800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543641" y="791422"/>
            <a:ext cx="11088915" cy="461652"/>
          </a:xfrm>
          <a:prstGeom prst="rect">
            <a:avLst/>
          </a:prstGeom>
          <a:noFill/>
        </p:spPr>
        <p:txBody>
          <a:bodyPr wrap="square" lIns="91428" tIns="45712" rIns="91428" bIns="45712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accent6"/>
                </a:solidFill>
              </a:rPr>
              <a:t>Раздел 5. Сведения о ценных бумагах</a:t>
            </a:r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0E5D9DF2-20F1-4315-988D-F7A6D5E969BA}"/>
              </a:ext>
            </a:extLst>
          </p:cNvPr>
          <p:cNvSpPr/>
          <p:nvPr/>
        </p:nvSpPr>
        <p:spPr>
          <a:xfrm>
            <a:off x="340188" y="1580891"/>
            <a:ext cx="11511623" cy="685436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Указываются сведения об имеющихся ценных бумагах, долях участия в уставных капиталах коммерческих организаций и фондах</a:t>
            </a:r>
            <a:endParaRPr lang="ru-RU" dirty="0">
              <a:cs typeface="Times New Roman" pitchFamily="18" charset="0"/>
            </a:endParaRP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A6273D23-6A72-4206-813F-E0C5A442543A}"/>
              </a:ext>
            </a:extLst>
          </p:cNvPr>
          <p:cNvSpPr/>
          <p:nvPr/>
        </p:nvSpPr>
        <p:spPr>
          <a:xfrm>
            <a:off x="332286" y="2436190"/>
            <a:ext cx="11511623" cy="540000"/>
          </a:xfrm>
          <a:prstGeom prst="rect">
            <a:avLst/>
          </a:prstGeom>
          <a:noFill/>
          <a:ln w="28575"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5"/>
                </a:solidFill>
              </a:rPr>
              <a:t>Ценные бумаги, переданные в доверительное управление, также подлежат отражению</a:t>
            </a:r>
          </a:p>
        </p:txBody>
      </p:sp>
      <p:sp>
        <p:nvSpPr>
          <p:cNvPr id="8" name="Пятиугольник 33">
            <a:extLst>
              <a:ext uri="{FF2B5EF4-FFF2-40B4-BE49-F238E27FC236}">
                <a16:creationId xmlns:a16="http://schemas.microsoft.com/office/drawing/2014/main" id="{83107AA3-A5CC-4511-9D98-052ADD488188}"/>
              </a:ext>
            </a:extLst>
          </p:cNvPr>
          <p:cNvSpPr/>
          <p:nvPr/>
        </p:nvSpPr>
        <p:spPr>
          <a:xfrm>
            <a:off x="340188" y="3177647"/>
            <a:ext cx="2520000" cy="896619"/>
          </a:xfrm>
          <a:prstGeom prst="homePlat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91428" tIns="45712" rIns="91428" bIns="45712" rtlCol="0" anchor="ctr"/>
          <a:lstStyle/>
          <a:p>
            <a:pPr algn="ctr">
              <a:lnSpc>
                <a:spcPct val="80000"/>
              </a:lnSpc>
            </a:pPr>
            <a:r>
              <a:rPr lang="ru-RU" b="1" dirty="0"/>
              <a:t>Ценные бумаги и участие </a:t>
            </a: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1EB0B3EA-5022-4A7F-807C-B7652C4B5683}"/>
              </a:ext>
            </a:extLst>
          </p:cNvPr>
          <p:cNvSpPr/>
          <p:nvPr/>
        </p:nvSpPr>
        <p:spPr>
          <a:xfrm>
            <a:off x="3116849" y="3177647"/>
            <a:ext cx="8734963" cy="896619"/>
          </a:xfrm>
          <a:prstGeom prst="rect">
            <a:avLst/>
          </a:prstGeom>
          <a:noFill/>
          <a:ln w="28575"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5"/>
                </a:solidFill>
              </a:rPr>
              <a:t>ЕГРЮЛ</a:t>
            </a:r>
          </a:p>
          <a:p>
            <a:r>
              <a:rPr lang="ru-RU" dirty="0">
                <a:solidFill>
                  <a:schemeClr val="accent5"/>
                </a:solidFill>
              </a:rPr>
              <a:t>Регистраторы (организации, имеющие лицензию на осуществление деятельности по ведению реестра владельцев ценных бумаг)</a:t>
            </a:r>
          </a:p>
        </p:txBody>
      </p:sp>
      <p:sp>
        <p:nvSpPr>
          <p:cNvPr id="16" name="Прямоугольник 15">
            <a:extLst>
              <a:ext uri="{FF2B5EF4-FFF2-40B4-BE49-F238E27FC236}">
                <a16:creationId xmlns:a16="http://schemas.microsoft.com/office/drawing/2014/main" id="{4116D40A-3C62-43EC-9946-6A267A84A7AF}"/>
              </a:ext>
            </a:extLst>
          </p:cNvPr>
          <p:cNvSpPr/>
          <p:nvPr/>
        </p:nvSpPr>
        <p:spPr>
          <a:xfrm>
            <a:off x="340188" y="4300150"/>
            <a:ext cx="11511623" cy="685436"/>
          </a:xfrm>
          <a:prstGeom prst="rect">
            <a:avLst/>
          </a:prstGeom>
          <a:noFill/>
          <a:ln w="28575">
            <a:solidFill>
              <a:srgbClr val="F8696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Императивного запрета на приобретения служащим (работником) ценных бумаг нет</a:t>
            </a:r>
            <a:endParaRPr lang="ru-RU" dirty="0">
              <a:cs typeface="Times New Roman" pitchFamily="18" charset="0"/>
            </a:endParaRPr>
          </a:p>
        </p:txBody>
      </p:sp>
      <p:sp>
        <p:nvSpPr>
          <p:cNvPr id="17" name="Прямоугольник 16">
            <a:extLst>
              <a:ext uri="{FF2B5EF4-FFF2-40B4-BE49-F238E27FC236}">
                <a16:creationId xmlns:a16="http://schemas.microsoft.com/office/drawing/2014/main" id="{AD303643-8C73-49FA-AC9A-4871CFD0893E}"/>
              </a:ext>
            </a:extLst>
          </p:cNvPr>
          <p:cNvSpPr/>
          <p:nvPr/>
        </p:nvSpPr>
        <p:spPr>
          <a:xfrm>
            <a:off x="3108947" y="5104274"/>
            <a:ext cx="8734962" cy="37767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8" tIns="45712" rIns="91428" bIns="45712" rtlCol="0" anchor="ctr"/>
          <a:lstStyle/>
          <a:p>
            <a:r>
              <a:rPr lang="ru-RU" b="1" dirty="0">
                <a:solidFill>
                  <a:schemeClr val="accent1">
                    <a:lumMod val="75000"/>
                  </a:schemeClr>
                </a:solidFill>
              </a:rPr>
              <a:t>отсутствие конфликта интересов</a:t>
            </a:r>
          </a:p>
        </p:txBody>
      </p:sp>
      <p:sp>
        <p:nvSpPr>
          <p:cNvPr id="18" name="Прямоугольник 17">
            <a:extLst>
              <a:ext uri="{FF2B5EF4-FFF2-40B4-BE49-F238E27FC236}">
                <a16:creationId xmlns:a16="http://schemas.microsoft.com/office/drawing/2014/main" id="{8D1561CE-CDF0-45E7-85EF-E3C71337DA47}"/>
              </a:ext>
            </a:extLst>
          </p:cNvPr>
          <p:cNvSpPr/>
          <p:nvPr/>
        </p:nvSpPr>
        <p:spPr>
          <a:xfrm>
            <a:off x="3116849" y="5592962"/>
            <a:ext cx="8734962" cy="37767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8" tIns="45712" rIns="91428" bIns="45712" rtlCol="0" anchor="ctr"/>
          <a:lstStyle/>
          <a:p>
            <a:r>
              <a:rPr lang="ru-RU" b="1" dirty="0">
                <a:solidFill>
                  <a:schemeClr val="accent1">
                    <a:lumMod val="75000"/>
                  </a:schemeClr>
                </a:solidFill>
              </a:rPr>
              <a:t>отсутствие факта управления организацией</a:t>
            </a:r>
          </a:p>
        </p:txBody>
      </p:sp>
      <p:sp>
        <p:nvSpPr>
          <p:cNvPr id="19" name="Прямоугольник 18">
            <a:extLst>
              <a:ext uri="{FF2B5EF4-FFF2-40B4-BE49-F238E27FC236}">
                <a16:creationId xmlns:a16="http://schemas.microsoft.com/office/drawing/2014/main" id="{CFCCECB3-467C-4683-81D9-BDD59CFAF885}"/>
              </a:ext>
            </a:extLst>
          </p:cNvPr>
          <p:cNvSpPr/>
          <p:nvPr/>
        </p:nvSpPr>
        <p:spPr>
          <a:xfrm>
            <a:off x="3116849" y="6089329"/>
            <a:ext cx="8734962" cy="61627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8" tIns="45712" rIns="91428" bIns="45712" rtlCol="0" anchor="ctr"/>
          <a:lstStyle/>
          <a:p>
            <a:r>
              <a:rPr lang="ru-RU" b="1" dirty="0">
                <a:solidFill>
                  <a:schemeClr val="accent1">
                    <a:lumMod val="75000"/>
                  </a:schemeClr>
                </a:solidFill>
              </a:rPr>
              <a:t>учет (при необходимости) запрета на иностранные финансовые инструменты: </a:t>
            </a:r>
            <a:r>
              <a:rPr lang="ru-RU" b="1" dirty="0">
                <a:solidFill>
                  <a:srgbClr val="C00000"/>
                </a:solidFill>
              </a:rPr>
              <a:t>особое внимание на ПИФы и их состав</a:t>
            </a:r>
          </a:p>
        </p:txBody>
      </p:sp>
    </p:spTree>
    <p:extLst>
      <p:ext uri="{BB962C8B-B14F-4D97-AF65-F5344CB8AC3E}">
        <p14:creationId xmlns:p14="http://schemas.microsoft.com/office/powerpoint/2010/main" val="10948927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" name="Группа 74"/>
          <p:cNvGrpSpPr/>
          <p:nvPr/>
        </p:nvGrpSpPr>
        <p:grpSpPr>
          <a:xfrm>
            <a:off x="8978900" y="3732133"/>
            <a:ext cx="3311339" cy="2959369"/>
            <a:chOff x="14076775" y="-317769"/>
            <a:chExt cx="3311339" cy="2959369"/>
          </a:xfrm>
        </p:grpSpPr>
        <p:pic>
          <p:nvPicPr>
            <p:cNvPr id="32" name="Picture 2" descr="C:\Users\TuguchevNM\Downloads\noun_741293_cc.png"/>
            <p:cNvPicPr>
              <a:picLocks noChangeAspect="1" noChangeArrowheads="1"/>
            </p:cNvPicPr>
            <p:nvPr/>
          </p:nvPicPr>
          <p:blipFill>
            <a:blip r:embed="rId3" cstate="print">
              <a:duotone>
                <a:schemeClr val="accent6">
                  <a:shade val="45000"/>
                  <a:satMod val="135000"/>
                </a:schemeClr>
                <a:prstClr val="white"/>
              </a:duotone>
            </a:blip>
            <a:srcRect b="13651"/>
            <a:stretch>
              <a:fillRect/>
            </a:stretch>
          </p:blipFill>
          <p:spPr bwMode="auto">
            <a:xfrm>
              <a:off x="14076775" y="-217715"/>
              <a:ext cx="3311339" cy="2859315"/>
            </a:xfrm>
            <a:prstGeom prst="rect">
              <a:avLst/>
            </a:prstGeom>
            <a:noFill/>
          </p:spPr>
        </p:pic>
        <p:sp>
          <p:nvSpPr>
            <p:cNvPr id="33" name="Прямоугольник 32"/>
            <p:cNvSpPr/>
            <p:nvPr/>
          </p:nvSpPr>
          <p:spPr>
            <a:xfrm>
              <a:off x="14615886" y="-317769"/>
              <a:ext cx="2322286" cy="2930340"/>
            </a:xfrm>
            <a:prstGeom prst="rect">
              <a:avLst/>
            </a:prstGeom>
            <a:solidFill>
              <a:schemeClr val="bg1">
                <a:alpha val="55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2" name="Группа 15"/>
          <p:cNvGrpSpPr/>
          <p:nvPr/>
        </p:nvGrpSpPr>
        <p:grpSpPr>
          <a:xfrm>
            <a:off x="0" y="0"/>
            <a:ext cx="12192000" cy="671879"/>
            <a:chOff x="0" y="0"/>
            <a:chExt cx="12192000" cy="671879"/>
          </a:xfrm>
        </p:grpSpPr>
        <p:sp>
          <p:nvSpPr>
            <p:cNvPr id="17" name="Прямоугольник 16"/>
            <p:cNvSpPr/>
            <p:nvPr/>
          </p:nvSpPr>
          <p:spPr>
            <a:xfrm>
              <a:off x="0" y="0"/>
              <a:ext cx="12192000" cy="36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9" name="Прямоугольник 18"/>
            <p:cNvSpPr/>
            <p:nvPr/>
          </p:nvSpPr>
          <p:spPr>
            <a:xfrm>
              <a:off x="0" y="355600"/>
              <a:ext cx="121920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0" name="Прямоугольник 19"/>
            <p:cNvSpPr/>
            <p:nvPr/>
          </p:nvSpPr>
          <p:spPr>
            <a:xfrm>
              <a:off x="5765800" y="457200"/>
              <a:ext cx="64262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4" name="Прямоугольник 23"/>
            <p:cNvSpPr/>
            <p:nvPr/>
          </p:nvSpPr>
          <p:spPr>
            <a:xfrm>
              <a:off x="6792000" y="563879"/>
              <a:ext cx="5400000" cy="1080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4" name="Номер слайда 13"/>
          <p:cNvSpPr>
            <a:spLocks noGrp="1"/>
          </p:cNvSpPr>
          <p:nvPr>
            <p:ph type="sldNum" sz="quarter" idx="12"/>
          </p:nvPr>
        </p:nvSpPr>
        <p:spPr>
          <a:xfrm>
            <a:off x="11022677" y="0"/>
            <a:ext cx="762924" cy="342900"/>
          </a:xfrm>
        </p:spPr>
        <p:txBody>
          <a:bodyPr/>
          <a:lstStyle/>
          <a:p>
            <a:fld id="{0F43F4AF-7D06-4FEB-900F-7B33DEC9A355}" type="slidenum">
              <a:rPr lang="ru-RU" sz="2800" b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pPr/>
              <a:t>4</a:t>
            </a:fld>
            <a:endParaRPr lang="ru-RU" sz="2800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551543" y="849603"/>
            <a:ext cx="110889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accent6"/>
                </a:solidFill>
              </a:rPr>
              <a:t>Методическое обеспечение представления сведений</a:t>
            </a:r>
          </a:p>
        </p:txBody>
      </p:sp>
      <p:sp>
        <p:nvSpPr>
          <p:cNvPr id="21" name="Шестиугольник 20"/>
          <p:cNvSpPr/>
          <p:nvPr/>
        </p:nvSpPr>
        <p:spPr>
          <a:xfrm>
            <a:off x="1476191" y="1595671"/>
            <a:ext cx="4812631" cy="1770038"/>
          </a:xfrm>
          <a:prstGeom prst="hexagon">
            <a:avLst/>
          </a:prstGeom>
          <a:solidFill>
            <a:schemeClr val="accent6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/>
              <a:t>Методические рекомендации</a:t>
            </a:r>
          </a:p>
          <a:p>
            <a:pPr algn="ctr"/>
            <a:r>
              <a:rPr lang="ru-RU" sz="1200" b="1" dirty="0"/>
              <a:t>по вопросам представления сведений о доходах, расходах, об имуществе и обязательствах имущественного характера и заполнения соответствующей формы справки в 2022 году </a:t>
            </a:r>
            <a:br>
              <a:rPr lang="ru-RU" sz="1200" b="1" dirty="0"/>
            </a:br>
            <a:r>
              <a:rPr lang="ru-RU" sz="1200" b="1" dirty="0"/>
              <a:t>(за отчетный 2021 год)</a:t>
            </a:r>
            <a:endParaRPr lang="ru-RU" sz="1200" dirty="0"/>
          </a:p>
        </p:txBody>
      </p:sp>
      <p:sp>
        <p:nvSpPr>
          <p:cNvPr id="25" name="Шестиугольник 24"/>
          <p:cNvSpPr/>
          <p:nvPr/>
        </p:nvSpPr>
        <p:spPr>
          <a:xfrm>
            <a:off x="5933654" y="3083216"/>
            <a:ext cx="4813200" cy="1771200"/>
          </a:xfrm>
          <a:prstGeom prst="hexagon">
            <a:avLst/>
          </a:prstGeom>
          <a:solidFill>
            <a:schemeClr val="accent6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/>
              <a:t>Методические рекомендации</a:t>
            </a:r>
          </a:p>
          <a:p>
            <a:pPr algn="ctr"/>
            <a:r>
              <a:rPr lang="ru-RU" sz="1200" b="1" dirty="0"/>
              <a:t>по проведению анализа сведений о доходах, расходах, об имуществе и обязательствах имущественного характера</a:t>
            </a:r>
            <a:endParaRPr lang="ru-RU" sz="1200" dirty="0"/>
          </a:p>
        </p:txBody>
      </p:sp>
      <p:sp>
        <p:nvSpPr>
          <p:cNvPr id="22" name="Шестиугольник 21"/>
          <p:cNvSpPr/>
          <p:nvPr/>
        </p:nvSpPr>
        <p:spPr>
          <a:xfrm>
            <a:off x="1475622" y="4570801"/>
            <a:ext cx="4813200" cy="1771200"/>
          </a:xfrm>
          <a:prstGeom prst="hexagon">
            <a:avLst/>
          </a:prstGeom>
          <a:solidFill>
            <a:schemeClr val="accent6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800" b="1" dirty="0"/>
              <a:t>Обзор практики привлечения </a:t>
            </a:r>
            <a:br>
              <a:rPr lang="ru-RU" sz="1800" b="1" dirty="0"/>
            </a:br>
            <a:r>
              <a:rPr lang="ru-RU" sz="1800" b="1" dirty="0"/>
              <a:t>к ответственности</a:t>
            </a:r>
            <a:r>
              <a:rPr lang="ru-RU" sz="1400" b="1" dirty="0"/>
              <a:t> </a:t>
            </a:r>
          </a:p>
          <a:p>
            <a:pPr algn="ctr"/>
            <a:r>
              <a:rPr lang="ru-RU" sz="1200" b="1" dirty="0"/>
              <a:t>государственных (муниципальных) служащих за несоблюдение ограничений и запретов, требований о предотвращении или об урегулировании конфликта интересов и неисполнение обязанностей, установленных в целях противодействия коррупции</a:t>
            </a:r>
            <a:endParaRPr lang="ru-RU" sz="1000" dirty="0"/>
          </a:p>
        </p:txBody>
      </p:sp>
      <p:pic>
        <p:nvPicPr>
          <p:cNvPr id="1026" name="Picture 2" descr="http://qrcoder.ru/code/?https%3A%2F%2Fmintrud.gov.ru%2Fministry%2Fprogramms%2Fanticorruption%2F9%2F5&amp;4&amp;0"/>
          <p:cNvPicPr>
            <a:picLocks noChangeAspect="1" noChangeArrowheads="1"/>
          </p:cNvPicPr>
          <p:nvPr/>
        </p:nvPicPr>
        <p:blipFill>
          <a:blip r:embed="rId4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98621" y="1940690"/>
            <a:ext cx="1080000" cy="108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://qrcoder.ru/code/?https%3A%2F%2Fmintrud.gov.ru%2Fministry%2Fprogramms%2Fanticorruption%2F9%2F12&amp;4&amp;0"/>
          <p:cNvPicPr>
            <a:picLocks noChangeAspect="1" noChangeArrowheads="1"/>
          </p:cNvPicPr>
          <p:nvPr/>
        </p:nvPicPr>
        <p:blipFill>
          <a:blip r:embed="rId5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23203" y="3428463"/>
            <a:ext cx="1080706" cy="10807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://qrcoder.ru/code/?https%3A%2F%2Fmintrud.gov.ru%2Fministry%2Fprogramms%2Fanticorruption%2F9%2F7&amp;4&amp;0"/>
          <p:cNvPicPr>
            <a:picLocks noChangeAspect="1" noChangeArrowheads="1"/>
          </p:cNvPicPr>
          <p:nvPr/>
        </p:nvPicPr>
        <p:blipFill>
          <a:blip r:embed="rId6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98621" y="4981260"/>
            <a:ext cx="1080000" cy="108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57261422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36"/>
          <p:cNvGrpSpPr/>
          <p:nvPr/>
        </p:nvGrpSpPr>
        <p:grpSpPr>
          <a:xfrm>
            <a:off x="0" y="5"/>
            <a:ext cx="12192000" cy="671879"/>
            <a:chOff x="0" y="0"/>
            <a:chExt cx="12192000" cy="671879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0" y="0"/>
              <a:ext cx="12192000" cy="36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1" name="Прямоугольник 20"/>
            <p:cNvSpPr/>
            <p:nvPr/>
          </p:nvSpPr>
          <p:spPr>
            <a:xfrm>
              <a:off x="0" y="355600"/>
              <a:ext cx="121920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" name="Прямоугольник 21"/>
            <p:cNvSpPr/>
            <p:nvPr/>
          </p:nvSpPr>
          <p:spPr>
            <a:xfrm>
              <a:off x="5765800" y="457200"/>
              <a:ext cx="64262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3" name="Прямоугольник 22"/>
            <p:cNvSpPr/>
            <p:nvPr/>
          </p:nvSpPr>
          <p:spPr>
            <a:xfrm>
              <a:off x="6792000" y="563879"/>
              <a:ext cx="5400000" cy="1080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4" name="Номер слайда 13"/>
          <p:cNvSpPr>
            <a:spLocks noGrp="1"/>
          </p:cNvSpPr>
          <p:nvPr>
            <p:ph type="sldNum" sz="quarter" idx="12"/>
          </p:nvPr>
        </p:nvSpPr>
        <p:spPr>
          <a:xfrm>
            <a:off x="10464801" y="2"/>
            <a:ext cx="1320800" cy="348343"/>
          </a:xfrm>
        </p:spPr>
        <p:txBody>
          <a:bodyPr/>
          <a:lstStyle/>
          <a:p>
            <a:fld id="{0F43F4AF-7D06-4FEB-900F-7B33DEC9A355}" type="slidenum">
              <a:rPr lang="ru-RU" sz="2800" b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pPr/>
              <a:t>40</a:t>
            </a:fld>
            <a:endParaRPr lang="ru-RU" sz="2800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543641" y="791422"/>
            <a:ext cx="11088915" cy="461652"/>
          </a:xfrm>
          <a:prstGeom prst="rect">
            <a:avLst/>
          </a:prstGeom>
          <a:noFill/>
        </p:spPr>
        <p:txBody>
          <a:bodyPr wrap="square" lIns="91428" tIns="45712" rIns="91428" bIns="45712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accent6"/>
                </a:solidFill>
              </a:rPr>
              <a:t>Раздел 5. Сведения о ценных бумагах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7675720-738A-409D-96DD-88B15C04276F}"/>
              </a:ext>
            </a:extLst>
          </p:cNvPr>
          <p:cNvSpPr txBox="1"/>
          <p:nvPr/>
        </p:nvSpPr>
        <p:spPr>
          <a:xfrm>
            <a:off x="551542" y="3341147"/>
            <a:ext cx="11088915" cy="461652"/>
          </a:xfrm>
          <a:prstGeom prst="rect">
            <a:avLst/>
          </a:prstGeom>
          <a:noFill/>
        </p:spPr>
        <p:txBody>
          <a:bodyPr wrap="square" lIns="91428" tIns="45712" rIns="91428" bIns="45712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accent6"/>
                </a:solidFill>
              </a:rPr>
              <a:t>Подраздел 5.2. Иные ценные бумаги</a:t>
            </a:r>
          </a:p>
        </p:txBody>
      </p:sp>
      <p:pic>
        <p:nvPicPr>
          <p:cNvPr id="10" name="Рисунок 9">
            <a:extLst>
              <a:ext uri="{FF2B5EF4-FFF2-40B4-BE49-F238E27FC236}">
                <a16:creationId xmlns:a16="http://schemas.microsoft.com/office/drawing/2014/main" id="{DF03D24D-7D45-4124-8874-D698A58CB0A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76461" y="3897994"/>
            <a:ext cx="7839075" cy="1028700"/>
          </a:xfrm>
          <a:prstGeom prst="rect">
            <a:avLst/>
          </a:prstGeom>
        </p:spPr>
      </p:pic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id="{53C3C6EA-1696-4D0A-B7BD-35C911C0BC28}"/>
              </a:ext>
            </a:extLst>
          </p:cNvPr>
          <p:cNvSpPr/>
          <p:nvPr/>
        </p:nvSpPr>
        <p:spPr>
          <a:xfrm>
            <a:off x="451672" y="5150737"/>
            <a:ext cx="11511623" cy="1067084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Отдельные ценные бумаги (инвестиционный пай паевого инвестиционного фонда, депозитарные расписки, закладные, ипотечные сертификаты участия, сберегательные сертификаты, цифровое свидетельство) </a:t>
            </a:r>
            <a:br>
              <a:rPr lang="ru-RU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не имеют номинальной стоимости</a:t>
            </a:r>
            <a:endParaRPr lang="ru-RU" dirty="0">
              <a:cs typeface="Times New Roman" pitchFamily="18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563A0EA-D2EC-40EF-85A9-2A449A6CEEA7}"/>
              </a:ext>
            </a:extLst>
          </p:cNvPr>
          <p:cNvSpPr txBox="1"/>
          <p:nvPr/>
        </p:nvSpPr>
        <p:spPr>
          <a:xfrm>
            <a:off x="551542" y="1477117"/>
            <a:ext cx="11088915" cy="461652"/>
          </a:xfrm>
          <a:prstGeom prst="rect">
            <a:avLst/>
          </a:prstGeom>
          <a:noFill/>
        </p:spPr>
        <p:txBody>
          <a:bodyPr wrap="square" lIns="91428" tIns="45712" rIns="91428" bIns="45712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accent6"/>
                </a:solidFill>
              </a:rPr>
              <a:t>Подраздел 5.1. Акции и иное участие в коммерческих организациях и фондах</a:t>
            </a:r>
          </a:p>
        </p:txBody>
      </p:sp>
      <p:pic>
        <p:nvPicPr>
          <p:cNvPr id="15" name="Рисунок 14">
            <a:extLst>
              <a:ext uri="{FF2B5EF4-FFF2-40B4-BE49-F238E27FC236}">
                <a16:creationId xmlns:a16="http://schemas.microsoft.com/office/drawing/2014/main" id="{3F50287E-C4A4-40CC-A225-15D07FEEB7A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24085" y="2125076"/>
            <a:ext cx="7743825" cy="1200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6151068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36"/>
          <p:cNvGrpSpPr/>
          <p:nvPr/>
        </p:nvGrpSpPr>
        <p:grpSpPr>
          <a:xfrm>
            <a:off x="0" y="5"/>
            <a:ext cx="12192000" cy="671879"/>
            <a:chOff x="0" y="0"/>
            <a:chExt cx="12192000" cy="671879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0" y="0"/>
              <a:ext cx="12192000" cy="36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1" name="Прямоугольник 20"/>
            <p:cNvSpPr/>
            <p:nvPr/>
          </p:nvSpPr>
          <p:spPr>
            <a:xfrm>
              <a:off x="0" y="355600"/>
              <a:ext cx="121920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" name="Прямоугольник 21"/>
            <p:cNvSpPr/>
            <p:nvPr/>
          </p:nvSpPr>
          <p:spPr>
            <a:xfrm>
              <a:off x="5765800" y="457200"/>
              <a:ext cx="64262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3" name="Прямоугольник 22"/>
            <p:cNvSpPr/>
            <p:nvPr/>
          </p:nvSpPr>
          <p:spPr>
            <a:xfrm>
              <a:off x="6792000" y="563879"/>
              <a:ext cx="5400000" cy="1080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4" name="Номер слайда 13"/>
          <p:cNvSpPr>
            <a:spLocks noGrp="1"/>
          </p:cNvSpPr>
          <p:nvPr>
            <p:ph type="sldNum" sz="quarter" idx="12"/>
          </p:nvPr>
        </p:nvSpPr>
        <p:spPr>
          <a:xfrm>
            <a:off x="10464801" y="2"/>
            <a:ext cx="1320800" cy="348343"/>
          </a:xfrm>
        </p:spPr>
        <p:txBody>
          <a:bodyPr/>
          <a:lstStyle/>
          <a:p>
            <a:fld id="{0F43F4AF-7D06-4FEB-900F-7B33DEC9A355}" type="slidenum">
              <a:rPr lang="ru-RU" sz="2800" b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pPr/>
              <a:t>41</a:t>
            </a:fld>
            <a:endParaRPr lang="ru-RU" sz="2800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543641" y="791422"/>
            <a:ext cx="11088915" cy="461652"/>
          </a:xfrm>
          <a:prstGeom prst="rect">
            <a:avLst/>
          </a:prstGeom>
          <a:noFill/>
        </p:spPr>
        <p:txBody>
          <a:bodyPr wrap="square" lIns="91428" tIns="45712" rIns="91428" bIns="45712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accent6"/>
                </a:solidFill>
              </a:rPr>
              <a:t>Раздел 5. Сведения о ценных бумагах</a:t>
            </a:r>
          </a:p>
        </p:txBody>
      </p:sp>
      <p:sp>
        <p:nvSpPr>
          <p:cNvPr id="16" name="Прямоугольник 15">
            <a:extLst>
              <a:ext uri="{FF2B5EF4-FFF2-40B4-BE49-F238E27FC236}">
                <a16:creationId xmlns:a16="http://schemas.microsoft.com/office/drawing/2014/main" id="{4E6FE588-807A-4F59-83AC-35F5A9B5BD93}"/>
              </a:ext>
            </a:extLst>
          </p:cNvPr>
          <p:cNvSpPr/>
          <p:nvPr/>
        </p:nvSpPr>
        <p:spPr>
          <a:xfrm>
            <a:off x="364098" y="1482656"/>
            <a:ext cx="11448000" cy="1818897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В графе "Основание участия" указывается основание приобретения доли участия (учредительный договор, приватизация, покупка, мена, дарение, наследование и другие), а также реквизиты (дата, номер) соответствующего договора или акта, а не наименование и реквизиты договора, в рамках которого акции были зачислены на счет клиента – служащего (работника) (наименование и реквизиты договора на брокерское обслуживание и (или) депозитарного договора, и т.п.).</a:t>
            </a:r>
          </a:p>
          <a:p>
            <a:r>
              <a:rPr lang="ru-RU" dirty="0">
                <a:solidFill>
                  <a:schemeClr val="accent1">
                    <a:lumMod val="75000"/>
                  </a:schemeClr>
                </a:solidFill>
                <a:cs typeface="Times New Roman" pitchFamily="18" charset="0"/>
              </a:rPr>
              <a:t>Целесообразно пользоваться Указанием Банка России от 27.05.2021 № 5798-У</a:t>
            </a:r>
            <a:endParaRPr lang="ru-RU" dirty="0">
              <a:cs typeface="Times New Roman" pitchFamily="18" charset="0"/>
            </a:endParaRPr>
          </a:p>
        </p:txBody>
      </p:sp>
      <p:sp>
        <p:nvSpPr>
          <p:cNvPr id="17" name="Прямоугольник 16">
            <a:extLst>
              <a:ext uri="{FF2B5EF4-FFF2-40B4-BE49-F238E27FC236}">
                <a16:creationId xmlns:a16="http://schemas.microsoft.com/office/drawing/2014/main" id="{2AAC0D22-0231-458F-B1AE-0A149C9747E0}"/>
              </a:ext>
            </a:extLst>
          </p:cNvPr>
          <p:cNvSpPr/>
          <p:nvPr/>
        </p:nvSpPr>
        <p:spPr>
          <a:xfrm>
            <a:off x="364098" y="3400664"/>
            <a:ext cx="11448000" cy="691979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1">
                    <a:lumMod val="75000"/>
                  </a:schemeClr>
                </a:solidFill>
                <a:cs typeface="Times New Roman" pitchFamily="18" charset="0"/>
              </a:rPr>
              <a:t>Отражению подлежат ценные бумаги, находящиеся в собственности, в т.ч. приобретенные с помощью брокера или управляющей компании</a:t>
            </a:r>
            <a:endParaRPr lang="ru-RU" dirty="0">
              <a:cs typeface="Times New Roman" pitchFamily="18" charset="0"/>
            </a:endParaRPr>
          </a:p>
        </p:txBody>
      </p:sp>
      <p:sp>
        <p:nvSpPr>
          <p:cNvPr id="24" name="Прямоугольник 23">
            <a:extLst>
              <a:ext uri="{FF2B5EF4-FFF2-40B4-BE49-F238E27FC236}">
                <a16:creationId xmlns:a16="http://schemas.microsoft.com/office/drawing/2014/main" id="{DEF2350E-5FE8-4E79-BA4A-A3AD83FBA37B}"/>
              </a:ext>
            </a:extLst>
          </p:cNvPr>
          <p:cNvSpPr/>
          <p:nvPr/>
        </p:nvSpPr>
        <p:spPr>
          <a:xfrm>
            <a:off x="364098" y="4191753"/>
            <a:ext cx="11448000" cy="2483368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1">
                    <a:lumMod val="75000"/>
                  </a:schemeClr>
                </a:solidFill>
                <a:cs typeface="Times New Roman" pitchFamily="18" charset="0"/>
              </a:rPr>
              <a:t>Необходимо учитывать, что самостоятельные юридические лица, входящие в т.н. "группу компаний", могут не обладать единой базой данных и в этой связи потребуется обращаться в несколько применимых юридических лиц. </a:t>
            </a:r>
          </a:p>
          <a:p>
            <a:r>
              <a:rPr lang="ru-RU" dirty="0">
                <a:solidFill>
                  <a:schemeClr val="accent1">
                    <a:lumMod val="75000"/>
                  </a:schemeClr>
                </a:solidFill>
                <a:cs typeface="Times New Roman" pitchFamily="18" charset="0"/>
              </a:rPr>
              <a:t>Также при отсутствии информации в отношении отдельных граф организация в соответствии с Указанием Банка России № 5798-У проставляет прочерк. При этом данное обстоятельство не свидетельствует об отсутствии указанной информации в целом, а исключительно характеризует тот факт, что организация, в которую обратились, данной информацией не располагает и в этой связи необходимо обратиться в другую организацию</a:t>
            </a:r>
            <a:endParaRPr lang="ru-RU" dirty="0"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3141128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36"/>
          <p:cNvGrpSpPr/>
          <p:nvPr/>
        </p:nvGrpSpPr>
        <p:grpSpPr>
          <a:xfrm>
            <a:off x="0" y="5"/>
            <a:ext cx="12192000" cy="671879"/>
            <a:chOff x="0" y="0"/>
            <a:chExt cx="12192000" cy="671879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0" y="0"/>
              <a:ext cx="12192000" cy="36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1" name="Прямоугольник 20"/>
            <p:cNvSpPr/>
            <p:nvPr/>
          </p:nvSpPr>
          <p:spPr>
            <a:xfrm>
              <a:off x="0" y="355600"/>
              <a:ext cx="121920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" name="Прямоугольник 21"/>
            <p:cNvSpPr/>
            <p:nvPr/>
          </p:nvSpPr>
          <p:spPr>
            <a:xfrm>
              <a:off x="5765800" y="457200"/>
              <a:ext cx="64262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3" name="Прямоугольник 22"/>
            <p:cNvSpPr/>
            <p:nvPr/>
          </p:nvSpPr>
          <p:spPr>
            <a:xfrm>
              <a:off x="6792000" y="563879"/>
              <a:ext cx="5400000" cy="1080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4" name="Номер слайда 13"/>
          <p:cNvSpPr>
            <a:spLocks noGrp="1"/>
          </p:cNvSpPr>
          <p:nvPr>
            <p:ph type="sldNum" sz="quarter" idx="12"/>
          </p:nvPr>
        </p:nvSpPr>
        <p:spPr>
          <a:xfrm>
            <a:off x="10464801" y="2"/>
            <a:ext cx="1320800" cy="348343"/>
          </a:xfrm>
        </p:spPr>
        <p:txBody>
          <a:bodyPr/>
          <a:lstStyle/>
          <a:p>
            <a:fld id="{0F43F4AF-7D06-4FEB-900F-7B33DEC9A355}" type="slidenum">
              <a:rPr lang="ru-RU" sz="2800" b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pPr/>
              <a:t>42</a:t>
            </a:fld>
            <a:endParaRPr lang="ru-RU" sz="2800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A744A36-BD28-4D60-9DAB-B8F5838ED5F8}"/>
              </a:ext>
            </a:extLst>
          </p:cNvPr>
          <p:cNvSpPr txBox="1"/>
          <p:nvPr/>
        </p:nvSpPr>
        <p:spPr>
          <a:xfrm>
            <a:off x="543641" y="791422"/>
            <a:ext cx="11088915" cy="461652"/>
          </a:xfrm>
          <a:prstGeom prst="rect">
            <a:avLst/>
          </a:prstGeom>
          <a:noFill/>
        </p:spPr>
        <p:txBody>
          <a:bodyPr wrap="square" lIns="91428" tIns="45712" rIns="91428" bIns="45712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accent6"/>
                </a:solidFill>
              </a:rPr>
              <a:t>Раздел 6. Сведения об обязательствах имущественного характера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60D63366-9AB5-41D8-8CFA-7F790B6ECDA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24084" y="3307743"/>
            <a:ext cx="7743825" cy="695325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F94C5E79-A990-4A78-8E5A-504154137879}"/>
              </a:ext>
            </a:extLst>
          </p:cNvPr>
          <p:cNvSpPr txBox="1"/>
          <p:nvPr/>
        </p:nvSpPr>
        <p:spPr>
          <a:xfrm>
            <a:off x="551541" y="1479291"/>
            <a:ext cx="11088915" cy="461652"/>
          </a:xfrm>
          <a:prstGeom prst="rect">
            <a:avLst/>
          </a:prstGeom>
          <a:noFill/>
        </p:spPr>
        <p:txBody>
          <a:bodyPr wrap="square" lIns="91428" tIns="45712" rIns="91428" bIns="45712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accent6"/>
                </a:solidFill>
              </a:rPr>
              <a:t>Подраздел 6.1. Объекты недвижимого имущества, находящиеся в пользовании</a:t>
            </a:r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D635D95C-D271-4234-B0B3-CF973DFB912F}"/>
              </a:ext>
            </a:extLst>
          </p:cNvPr>
          <p:cNvSpPr/>
          <p:nvPr/>
        </p:nvSpPr>
        <p:spPr>
          <a:xfrm>
            <a:off x="451672" y="4444875"/>
            <a:ext cx="11511623" cy="360000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1">
                    <a:lumMod val="75000"/>
                  </a:schemeClr>
                </a:solidFill>
                <a:cs typeface="Times New Roman" pitchFamily="18" charset="0"/>
              </a:rPr>
              <a:t>Квартира по регистрации обязательно указывается</a:t>
            </a:r>
            <a:endParaRPr lang="ru-RU" dirty="0">
              <a:cs typeface="Times New Roman" pitchFamily="18" charset="0"/>
            </a:endParaRPr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50CF0B0A-09F1-459A-B256-C895E78A217C}"/>
              </a:ext>
            </a:extLst>
          </p:cNvPr>
          <p:cNvSpPr/>
          <p:nvPr/>
        </p:nvSpPr>
        <p:spPr>
          <a:xfrm>
            <a:off x="451671" y="5023479"/>
            <a:ext cx="11511623" cy="360000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1">
                    <a:lumMod val="75000"/>
                  </a:schemeClr>
                </a:solidFill>
                <a:cs typeface="Times New Roman" pitchFamily="18" charset="0"/>
              </a:rPr>
              <a:t>Фактическое пользование указывается</a:t>
            </a:r>
            <a:endParaRPr lang="ru-RU" dirty="0">
              <a:cs typeface="Times New Roman" pitchFamily="18" charset="0"/>
            </a:endParaRP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4D91D516-2B57-4FD5-84E0-D1AA65A918FD}"/>
              </a:ext>
            </a:extLst>
          </p:cNvPr>
          <p:cNvSpPr/>
          <p:nvPr/>
        </p:nvSpPr>
        <p:spPr>
          <a:xfrm>
            <a:off x="451671" y="2390748"/>
            <a:ext cx="11511623" cy="691979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1">
                    <a:lumMod val="75000"/>
                  </a:schemeClr>
                </a:solidFill>
                <a:cs typeface="Times New Roman" pitchFamily="18" charset="0"/>
              </a:rPr>
              <a:t>Указывается недвижимое имущество, находящееся во временном пользовании (не в собственности) декларанта, а также основание пользования (договор аренды, фактическое предоставление и другие)</a:t>
            </a:r>
            <a:endParaRPr lang="ru-RU" dirty="0">
              <a:cs typeface="Times New Roman" pitchFamily="18" charset="0"/>
            </a:endParaRPr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BAD2CA80-564C-40B6-AA09-140285BAB643}"/>
              </a:ext>
            </a:extLst>
          </p:cNvPr>
          <p:cNvSpPr/>
          <p:nvPr/>
        </p:nvSpPr>
        <p:spPr>
          <a:xfrm>
            <a:off x="451670" y="5602083"/>
            <a:ext cx="11511623" cy="987093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1">
                    <a:lumMod val="75000"/>
                  </a:schemeClr>
                </a:solidFill>
                <a:cs typeface="Times New Roman" pitchFamily="18" charset="0"/>
              </a:rPr>
              <a:t>Не подлежат указанию земельные участки, расположенные под многоквартирными домами, а также под надземными или подземными гаражными комплексами, в том числе многоэтажными (аналогично в отношении кооперативов). Аналогично в отношении иного общего имущества (лестницы, котельные и проч.)</a:t>
            </a:r>
            <a:endParaRPr lang="ru-RU" dirty="0"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6935516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36"/>
          <p:cNvGrpSpPr/>
          <p:nvPr/>
        </p:nvGrpSpPr>
        <p:grpSpPr>
          <a:xfrm>
            <a:off x="0" y="5"/>
            <a:ext cx="12192000" cy="671879"/>
            <a:chOff x="0" y="0"/>
            <a:chExt cx="12192000" cy="671879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0" y="0"/>
              <a:ext cx="12192000" cy="36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1" name="Прямоугольник 20"/>
            <p:cNvSpPr/>
            <p:nvPr/>
          </p:nvSpPr>
          <p:spPr>
            <a:xfrm>
              <a:off x="0" y="355600"/>
              <a:ext cx="121920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" name="Прямоугольник 21"/>
            <p:cNvSpPr/>
            <p:nvPr/>
          </p:nvSpPr>
          <p:spPr>
            <a:xfrm>
              <a:off x="5765800" y="457200"/>
              <a:ext cx="64262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3" name="Прямоугольник 22"/>
            <p:cNvSpPr/>
            <p:nvPr/>
          </p:nvSpPr>
          <p:spPr>
            <a:xfrm>
              <a:off x="6792000" y="563879"/>
              <a:ext cx="5400000" cy="1080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4" name="Номер слайда 13"/>
          <p:cNvSpPr>
            <a:spLocks noGrp="1"/>
          </p:cNvSpPr>
          <p:nvPr>
            <p:ph type="sldNum" sz="quarter" idx="12"/>
          </p:nvPr>
        </p:nvSpPr>
        <p:spPr>
          <a:xfrm>
            <a:off x="10464801" y="2"/>
            <a:ext cx="1320800" cy="348343"/>
          </a:xfrm>
        </p:spPr>
        <p:txBody>
          <a:bodyPr/>
          <a:lstStyle/>
          <a:p>
            <a:fld id="{0F43F4AF-7D06-4FEB-900F-7B33DEC9A355}" type="slidenum">
              <a:rPr lang="ru-RU" sz="2800" b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pPr/>
              <a:t>43</a:t>
            </a:fld>
            <a:endParaRPr lang="ru-RU" sz="2800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A744A36-BD28-4D60-9DAB-B8F5838ED5F8}"/>
              </a:ext>
            </a:extLst>
          </p:cNvPr>
          <p:cNvSpPr txBox="1"/>
          <p:nvPr/>
        </p:nvSpPr>
        <p:spPr>
          <a:xfrm>
            <a:off x="543641" y="791422"/>
            <a:ext cx="11088915" cy="461652"/>
          </a:xfrm>
          <a:prstGeom prst="rect">
            <a:avLst/>
          </a:prstGeom>
          <a:noFill/>
        </p:spPr>
        <p:txBody>
          <a:bodyPr wrap="square" lIns="91428" tIns="45712" rIns="91428" bIns="45712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accent6"/>
                </a:solidFill>
              </a:rPr>
              <a:t>Раздел 6. Сведения об обязательствах имущественного характера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94C5E79-A990-4A78-8E5A-504154137879}"/>
              </a:ext>
            </a:extLst>
          </p:cNvPr>
          <p:cNvSpPr txBox="1"/>
          <p:nvPr/>
        </p:nvSpPr>
        <p:spPr>
          <a:xfrm>
            <a:off x="551542" y="1353858"/>
            <a:ext cx="11088915" cy="461649"/>
          </a:xfrm>
          <a:prstGeom prst="rect">
            <a:avLst/>
          </a:prstGeom>
          <a:noFill/>
        </p:spPr>
        <p:txBody>
          <a:bodyPr wrap="square" lIns="91428" tIns="45712" rIns="91428" bIns="45712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accent6"/>
                </a:solidFill>
              </a:rPr>
              <a:t>Подраздел 6.2. Срочные обязательства финансового характера</a:t>
            </a:r>
          </a:p>
        </p:txBody>
      </p:sp>
      <p:sp>
        <p:nvSpPr>
          <p:cNvPr id="19" name="Прямоугольник 18">
            <a:extLst>
              <a:ext uri="{FF2B5EF4-FFF2-40B4-BE49-F238E27FC236}">
                <a16:creationId xmlns:a16="http://schemas.microsoft.com/office/drawing/2014/main" id="{395CF82E-2F86-4D5F-BE7B-C14BCCBA3E85}"/>
              </a:ext>
            </a:extLst>
          </p:cNvPr>
          <p:cNvSpPr/>
          <p:nvPr/>
        </p:nvSpPr>
        <p:spPr>
          <a:xfrm>
            <a:off x="371999" y="3660577"/>
            <a:ext cx="11448000" cy="576000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80000"/>
              </a:lnSpc>
            </a:pPr>
            <a:r>
              <a:rPr lang="ru-RU" dirty="0">
                <a:solidFill>
                  <a:schemeClr val="accent5"/>
                </a:solidFill>
                <a:latin typeface="+mn-lt"/>
              </a:rPr>
              <a:t>Обязательства по договорам ИИС отражаются в случае, если размер «свободных» денежных средств на ИИС равен или превышает 500 тыс. руб.</a:t>
            </a:r>
          </a:p>
        </p:txBody>
      </p:sp>
      <p:sp>
        <p:nvSpPr>
          <p:cNvPr id="24" name="Прямоугольник 23">
            <a:extLst>
              <a:ext uri="{FF2B5EF4-FFF2-40B4-BE49-F238E27FC236}">
                <a16:creationId xmlns:a16="http://schemas.microsoft.com/office/drawing/2014/main" id="{CE668741-8E2E-422A-895C-519B07C1F0E5}"/>
              </a:ext>
            </a:extLst>
          </p:cNvPr>
          <p:cNvSpPr/>
          <p:nvPr/>
        </p:nvSpPr>
        <p:spPr>
          <a:xfrm>
            <a:off x="371999" y="6220795"/>
            <a:ext cx="11448000" cy="360000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80000"/>
              </a:lnSpc>
            </a:pPr>
            <a:r>
              <a:rPr lang="ru-RU" dirty="0">
                <a:solidFill>
                  <a:schemeClr val="accent5"/>
                </a:solidFill>
                <a:latin typeface="+mn-lt"/>
              </a:rPr>
              <a:t>Договор финансовой аренды (лизинг) отражается в справке (см. </a:t>
            </a:r>
            <a:r>
              <a:rPr lang="ru-RU" dirty="0" err="1">
                <a:solidFill>
                  <a:schemeClr val="accent5"/>
                </a:solidFill>
                <a:latin typeface="+mn-lt"/>
              </a:rPr>
              <a:t>пп</a:t>
            </a:r>
            <a:r>
              <a:rPr lang="ru-RU" dirty="0">
                <a:solidFill>
                  <a:schemeClr val="accent5"/>
                </a:solidFill>
                <a:latin typeface="+mn-lt"/>
              </a:rPr>
              <a:t>. 2 п. 179 Методических рекомендаций)</a:t>
            </a:r>
          </a:p>
        </p:txBody>
      </p:sp>
      <p:sp>
        <p:nvSpPr>
          <p:cNvPr id="25" name="Прямоугольник 24">
            <a:extLst>
              <a:ext uri="{FF2B5EF4-FFF2-40B4-BE49-F238E27FC236}">
                <a16:creationId xmlns:a16="http://schemas.microsoft.com/office/drawing/2014/main" id="{3DDCDC7A-0648-4B18-8929-2ECF385554F0}"/>
              </a:ext>
            </a:extLst>
          </p:cNvPr>
          <p:cNvSpPr/>
          <p:nvPr/>
        </p:nvSpPr>
        <p:spPr>
          <a:xfrm>
            <a:off x="364098" y="2879171"/>
            <a:ext cx="11448000" cy="576000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80000"/>
              </a:lnSpc>
            </a:pPr>
            <a:r>
              <a:rPr lang="ru-RU" dirty="0">
                <a:solidFill>
                  <a:schemeClr val="accent5"/>
                </a:solidFill>
                <a:latin typeface="+mn-lt"/>
              </a:rPr>
              <a:t>По общему правилу, есл</a:t>
            </a:r>
            <a:r>
              <a:rPr lang="ru-RU" dirty="0">
                <a:solidFill>
                  <a:schemeClr val="accent5"/>
                </a:solidFill>
              </a:rPr>
              <a:t>и денежные средства на счет </a:t>
            </a:r>
            <a:r>
              <a:rPr lang="ru-RU" dirty="0" err="1">
                <a:solidFill>
                  <a:schemeClr val="accent5"/>
                </a:solidFill>
              </a:rPr>
              <a:t>эксроу</a:t>
            </a:r>
            <a:r>
              <a:rPr lang="ru-RU" dirty="0">
                <a:solidFill>
                  <a:schemeClr val="accent5"/>
                </a:solidFill>
              </a:rPr>
              <a:t> не зачислены, то застройщик еще ничего не должен (надо смотреть договор)</a:t>
            </a:r>
            <a:endParaRPr lang="ru-RU" dirty="0">
              <a:solidFill>
                <a:schemeClr val="accent5"/>
              </a:solidFill>
              <a:latin typeface="+mn-lt"/>
            </a:endParaRPr>
          </a:p>
        </p:txBody>
      </p:sp>
      <p:sp>
        <p:nvSpPr>
          <p:cNvPr id="27" name="Прямоугольник 26">
            <a:extLst>
              <a:ext uri="{FF2B5EF4-FFF2-40B4-BE49-F238E27FC236}">
                <a16:creationId xmlns:a16="http://schemas.microsoft.com/office/drawing/2014/main" id="{A03B174D-C09D-4580-81A8-8378D5D0E5D6}"/>
              </a:ext>
            </a:extLst>
          </p:cNvPr>
          <p:cNvSpPr/>
          <p:nvPr/>
        </p:nvSpPr>
        <p:spPr>
          <a:xfrm>
            <a:off x="371999" y="4441983"/>
            <a:ext cx="11448000" cy="792000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80000"/>
              </a:lnSpc>
            </a:pPr>
            <a:r>
              <a:rPr lang="ru-RU" dirty="0">
                <a:solidFill>
                  <a:schemeClr val="accent5"/>
                </a:solidFill>
                <a:latin typeface="+mn-lt"/>
              </a:rPr>
              <a:t>Обязательства по договорам страхования  в рамках ипотеки или страхования в путешествиях, как правило, не указывается; Порядок отражения информации по отдельным договорам страхования прописан </a:t>
            </a:r>
            <a:br>
              <a:rPr lang="ru-RU" dirty="0">
                <a:solidFill>
                  <a:schemeClr val="accent5"/>
                </a:solidFill>
                <a:latin typeface="+mn-lt"/>
              </a:rPr>
            </a:br>
            <a:r>
              <a:rPr lang="ru-RU" dirty="0">
                <a:solidFill>
                  <a:schemeClr val="accent5"/>
                </a:solidFill>
                <a:latin typeface="+mn-lt"/>
              </a:rPr>
              <a:t>в </a:t>
            </a:r>
            <a:r>
              <a:rPr lang="ru-RU" dirty="0" err="1">
                <a:solidFill>
                  <a:schemeClr val="accent5"/>
                </a:solidFill>
                <a:latin typeface="+mn-lt"/>
              </a:rPr>
              <a:t>пп</a:t>
            </a:r>
            <a:r>
              <a:rPr lang="ru-RU" dirty="0">
                <a:solidFill>
                  <a:schemeClr val="accent5"/>
                </a:solidFill>
                <a:latin typeface="+mn-lt"/>
              </a:rPr>
              <a:t>. 3 п. 182 Методических рекомендаций </a:t>
            </a:r>
          </a:p>
        </p:txBody>
      </p:sp>
      <p:sp>
        <p:nvSpPr>
          <p:cNvPr id="31" name="Прямоугольник 30">
            <a:extLst>
              <a:ext uri="{FF2B5EF4-FFF2-40B4-BE49-F238E27FC236}">
                <a16:creationId xmlns:a16="http://schemas.microsoft.com/office/drawing/2014/main" id="{78AE951A-B79E-42B4-8D6D-B226980D0771}"/>
              </a:ext>
            </a:extLst>
          </p:cNvPr>
          <p:cNvSpPr/>
          <p:nvPr/>
        </p:nvSpPr>
        <p:spPr>
          <a:xfrm>
            <a:off x="371999" y="5439389"/>
            <a:ext cx="11448000" cy="576000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80000"/>
              </a:lnSpc>
            </a:pPr>
            <a:r>
              <a:rPr lang="ru-RU" dirty="0">
                <a:solidFill>
                  <a:schemeClr val="accent5"/>
                </a:solidFill>
                <a:latin typeface="+mn-lt"/>
              </a:rPr>
              <a:t>В качестве обязательства финансового характера указываются сведения о заключении договора долевого участия с застройщиком в случаях, когда договор в Росреестре зарегистрирован</a:t>
            </a:r>
          </a:p>
        </p:txBody>
      </p:sp>
      <p:sp>
        <p:nvSpPr>
          <p:cNvPr id="17" name="Прямоугольник 16">
            <a:extLst>
              <a:ext uri="{FF2B5EF4-FFF2-40B4-BE49-F238E27FC236}">
                <a16:creationId xmlns:a16="http://schemas.microsoft.com/office/drawing/2014/main" id="{A72476E3-FABF-404B-9A9D-B41ACCFA50D8}"/>
              </a:ext>
            </a:extLst>
          </p:cNvPr>
          <p:cNvSpPr/>
          <p:nvPr/>
        </p:nvSpPr>
        <p:spPr>
          <a:xfrm>
            <a:off x="364098" y="2097765"/>
            <a:ext cx="11448000" cy="576000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80000"/>
              </a:lnSpc>
            </a:pPr>
            <a:r>
              <a:rPr lang="ru-RU" dirty="0">
                <a:solidFill>
                  <a:schemeClr val="accent5"/>
                </a:solidFill>
                <a:latin typeface="+mn-lt"/>
              </a:rPr>
              <a:t>Квалифицирующим признаком, по общему правилу, является остаток с процентами, который равен или превышает 500 тыс. руб. по каждому отдельному обязательству; если меньше, то не указываем</a:t>
            </a:r>
          </a:p>
        </p:txBody>
      </p:sp>
    </p:spTree>
    <p:extLst>
      <p:ext uri="{BB962C8B-B14F-4D97-AF65-F5344CB8AC3E}">
        <p14:creationId xmlns:p14="http://schemas.microsoft.com/office/powerpoint/2010/main" val="1470821578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36"/>
          <p:cNvGrpSpPr/>
          <p:nvPr/>
        </p:nvGrpSpPr>
        <p:grpSpPr>
          <a:xfrm>
            <a:off x="0" y="5"/>
            <a:ext cx="12192000" cy="671879"/>
            <a:chOff x="0" y="0"/>
            <a:chExt cx="12192000" cy="671879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0" y="0"/>
              <a:ext cx="12192000" cy="36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1" name="Прямоугольник 20"/>
            <p:cNvSpPr/>
            <p:nvPr/>
          </p:nvSpPr>
          <p:spPr>
            <a:xfrm>
              <a:off x="0" y="355600"/>
              <a:ext cx="121920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" name="Прямоугольник 21"/>
            <p:cNvSpPr/>
            <p:nvPr/>
          </p:nvSpPr>
          <p:spPr>
            <a:xfrm>
              <a:off x="5765800" y="457200"/>
              <a:ext cx="64262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3" name="Прямоугольник 22"/>
            <p:cNvSpPr/>
            <p:nvPr/>
          </p:nvSpPr>
          <p:spPr>
            <a:xfrm>
              <a:off x="6792000" y="563879"/>
              <a:ext cx="5400000" cy="1080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4" name="Номер слайда 13"/>
          <p:cNvSpPr>
            <a:spLocks noGrp="1"/>
          </p:cNvSpPr>
          <p:nvPr>
            <p:ph type="sldNum" sz="quarter" idx="12"/>
          </p:nvPr>
        </p:nvSpPr>
        <p:spPr>
          <a:xfrm>
            <a:off x="10464801" y="2"/>
            <a:ext cx="1320800" cy="348343"/>
          </a:xfrm>
        </p:spPr>
        <p:txBody>
          <a:bodyPr/>
          <a:lstStyle/>
          <a:p>
            <a:fld id="{0F43F4AF-7D06-4FEB-900F-7B33DEC9A355}" type="slidenum">
              <a:rPr lang="ru-RU" sz="2800" b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pPr/>
              <a:t>44</a:t>
            </a:fld>
            <a:endParaRPr lang="ru-RU" sz="2800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A744A36-BD28-4D60-9DAB-B8F5838ED5F8}"/>
              </a:ext>
            </a:extLst>
          </p:cNvPr>
          <p:cNvSpPr txBox="1"/>
          <p:nvPr/>
        </p:nvSpPr>
        <p:spPr>
          <a:xfrm>
            <a:off x="543641" y="791422"/>
            <a:ext cx="11088915" cy="830981"/>
          </a:xfrm>
          <a:prstGeom prst="rect">
            <a:avLst/>
          </a:prstGeom>
          <a:noFill/>
        </p:spPr>
        <p:txBody>
          <a:bodyPr wrap="square" lIns="91428" tIns="45712" rIns="91428" bIns="45712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accent6"/>
                </a:solidFill>
              </a:rPr>
              <a:t>Раздел 7. Сведения о недвижимом имуществе </a:t>
            </a:r>
            <a:r>
              <a:rPr lang="en-US" sz="2400" b="1" dirty="0">
                <a:solidFill>
                  <a:schemeClr val="accent6"/>
                </a:solidFill>
              </a:rPr>
              <a:t>&lt;…&gt;,</a:t>
            </a:r>
            <a:r>
              <a:rPr lang="ru-RU" sz="2400" b="1" dirty="0">
                <a:solidFill>
                  <a:schemeClr val="accent6"/>
                </a:solidFill>
              </a:rPr>
              <a:t> отчужденных в течение отчетного периода в результате безвозмездной сделки</a:t>
            </a: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4D91D516-2B57-4FD5-84E0-D1AA65A918FD}"/>
              </a:ext>
            </a:extLst>
          </p:cNvPr>
          <p:cNvSpPr/>
          <p:nvPr/>
        </p:nvSpPr>
        <p:spPr>
          <a:xfrm>
            <a:off x="451668" y="1950220"/>
            <a:ext cx="11511623" cy="720000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800" dirty="0">
                <a:solidFill>
                  <a:schemeClr val="accent1">
                    <a:lumMod val="75000"/>
                  </a:schemeClr>
                </a:solidFill>
                <a:cs typeface="Times New Roman" pitchFamily="18" charset="0"/>
              </a:rPr>
              <a:t>Указываются сведения об отдельных объектах (в т.ч. доли), отчужденных в течение отчетного периода в результате безвозмездной сделки, а также, например, сведения об утилизации автомобиля</a:t>
            </a:r>
            <a:endParaRPr lang="ru-RU" sz="1800" dirty="0">
              <a:cs typeface="Times New Roman" pitchFamily="18" charset="0"/>
            </a:endParaRPr>
          </a:p>
        </p:txBody>
      </p:sp>
      <p:sp>
        <p:nvSpPr>
          <p:cNvPr id="15" name="Прямоугольник 14">
            <a:extLst>
              <a:ext uri="{FF2B5EF4-FFF2-40B4-BE49-F238E27FC236}">
                <a16:creationId xmlns:a16="http://schemas.microsoft.com/office/drawing/2014/main" id="{9D1B47D4-F903-4855-A829-F3B8C6701C76}"/>
              </a:ext>
            </a:extLst>
          </p:cNvPr>
          <p:cNvSpPr/>
          <p:nvPr/>
        </p:nvSpPr>
        <p:spPr>
          <a:xfrm>
            <a:off x="451669" y="3792315"/>
            <a:ext cx="11511623" cy="720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8" tIns="45712" rIns="91428" bIns="45712" rtlCol="0" anchor="ctr"/>
          <a:lstStyle/>
          <a:p>
            <a:pPr lvl="0"/>
            <a:r>
              <a:rPr lang="ru-RU" sz="1800" b="1" dirty="0">
                <a:solidFill>
                  <a:srgbClr val="0070C0"/>
                </a:solidFill>
                <a:latin typeface="+mn-lt"/>
                <a:cs typeface="Times New Roman" pitchFamily="18" charset="0"/>
              </a:rPr>
              <a:t>Безвозмездной признается сделка, по которой одна сторона обязуется предоставить что-либо другой стороне без получения от нее платы или иного встречного предоставления</a:t>
            </a:r>
            <a:endParaRPr lang="ru-RU" sz="1800" b="1" dirty="0">
              <a:solidFill>
                <a:schemeClr val="accent1">
                  <a:lumMod val="75000"/>
                </a:schemeClr>
              </a:solidFill>
              <a:latin typeface="+mn-lt"/>
              <a:cs typeface="Times New Roman" pitchFamily="18" charset="0"/>
            </a:endParaRPr>
          </a:p>
        </p:txBody>
      </p:sp>
      <p:sp>
        <p:nvSpPr>
          <p:cNvPr id="18" name="Прямоугольник 17">
            <a:extLst>
              <a:ext uri="{FF2B5EF4-FFF2-40B4-BE49-F238E27FC236}">
                <a16:creationId xmlns:a16="http://schemas.microsoft.com/office/drawing/2014/main" id="{88F04579-3348-4161-AE8D-B67079C057C3}"/>
              </a:ext>
            </a:extLst>
          </p:cNvPr>
          <p:cNvSpPr/>
          <p:nvPr/>
        </p:nvSpPr>
        <p:spPr>
          <a:xfrm>
            <a:off x="451668" y="4626417"/>
            <a:ext cx="5400000" cy="432000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80000"/>
              </a:lnSpc>
            </a:pPr>
            <a:r>
              <a:rPr lang="ru-RU" sz="1800" dirty="0">
                <a:solidFill>
                  <a:schemeClr val="accent5"/>
                </a:solidFill>
                <a:effectLst/>
                <a:ea typeface="Calibri" panose="020F0502020204030204" pitchFamily="34" charset="0"/>
              </a:rPr>
              <a:t>договор дарения</a:t>
            </a:r>
            <a:endParaRPr lang="ru-RU" sz="1800" dirty="0">
              <a:solidFill>
                <a:schemeClr val="accent5"/>
              </a:solidFill>
            </a:endParaRPr>
          </a:p>
        </p:txBody>
      </p:sp>
      <p:sp>
        <p:nvSpPr>
          <p:cNvPr id="20" name="Прямоугольник 19">
            <a:extLst>
              <a:ext uri="{FF2B5EF4-FFF2-40B4-BE49-F238E27FC236}">
                <a16:creationId xmlns:a16="http://schemas.microsoft.com/office/drawing/2014/main" id="{F8C1572F-6BD4-4E07-8A6D-4EC3DB700EF6}"/>
              </a:ext>
            </a:extLst>
          </p:cNvPr>
          <p:cNvSpPr/>
          <p:nvPr/>
        </p:nvSpPr>
        <p:spPr>
          <a:xfrm>
            <a:off x="451668" y="5169563"/>
            <a:ext cx="5400000" cy="432000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80000"/>
              </a:lnSpc>
            </a:pPr>
            <a:r>
              <a:rPr lang="ru-RU" sz="1800" dirty="0">
                <a:solidFill>
                  <a:schemeClr val="accent5"/>
                </a:solidFill>
                <a:effectLst/>
                <a:ea typeface="Calibri" panose="020F0502020204030204" pitchFamily="34" charset="0"/>
              </a:rPr>
              <a:t>соглашение о разделе имущества</a:t>
            </a:r>
            <a:endParaRPr lang="ru-RU" sz="1800" dirty="0">
              <a:solidFill>
                <a:schemeClr val="accent5"/>
              </a:solidFill>
            </a:endParaRPr>
          </a:p>
        </p:txBody>
      </p:sp>
      <p:sp>
        <p:nvSpPr>
          <p:cNvPr id="28" name="Прямоугольник 27">
            <a:extLst>
              <a:ext uri="{FF2B5EF4-FFF2-40B4-BE49-F238E27FC236}">
                <a16:creationId xmlns:a16="http://schemas.microsoft.com/office/drawing/2014/main" id="{C430AC6A-5F5C-42BD-8F8C-1CA6B93E805E}"/>
              </a:ext>
            </a:extLst>
          </p:cNvPr>
          <p:cNvSpPr/>
          <p:nvPr/>
        </p:nvSpPr>
        <p:spPr>
          <a:xfrm>
            <a:off x="451668" y="5712709"/>
            <a:ext cx="5400000" cy="432000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80000"/>
              </a:lnSpc>
            </a:pPr>
            <a:r>
              <a:rPr lang="ru-RU" sz="1800" dirty="0">
                <a:solidFill>
                  <a:schemeClr val="accent5"/>
                </a:solidFill>
                <a:effectLst/>
                <a:ea typeface="Calibri" panose="020F0502020204030204" pitchFamily="34" charset="0"/>
              </a:rPr>
              <a:t>договор (соглашение) об определении долей</a:t>
            </a:r>
            <a:endParaRPr lang="ru-RU" sz="1800" dirty="0">
              <a:solidFill>
                <a:schemeClr val="accent5"/>
              </a:solidFill>
            </a:endParaRPr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2DF9186E-A9B1-4A1A-9684-E515EECA373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24112" y="2798013"/>
            <a:ext cx="7343775" cy="742950"/>
          </a:xfrm>
          <a:prstGeom prst="rect">
            <a:avLst/>
          </a:prstGeom>
        </p:spPr>
      </p:pic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91A8B4DE-BD70-4EC3-B716-9D319AC850BB}"/>
              </a:ext>
            </a:extLst>
          </p:cNvPr>
          <p:cNvSpPr/>
          <p:nvPr/>
        </p:nvSpPr>
        <p:spPr>
          <a:xfrm>
            <a:off x="451668" y="6255855"/>
            <a:ext cx="5400000" cy="432000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80000"/>
              </a:lnSpc>
            </a:pPr>
            <a:r>
              <a:rPr lang="ru-RU" sz="1800" dirty="0">
                <a:solidFill>
                  <a:schemeClr val="accent5"/>
                </a:solidFill>
                <a:effectLst/>
                <a:ea typeface="Calibri" panose="020F0502020204030204" pitchFamily="34" charset="0"/>
              </a:rPr>
              <a:t>брачный договор</a:t>
            </a:r>
            <a:endParaRPr lang="ru-RU" sz="1800" dirty="0">
              <a:solidFill>
                <a:schemeClr val="accent5"/>
              </a:solidFill>
            </a:endParaRPr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CF973F39-D0BB-4940-A504-EFA1FB829FEF}"/>
              </a:ext>
            </a:extLst>
          </p:cNvPr>
          <p:cNvSpPr/>
          <p:nvPr/>
        </p:nvSpPr>
        <p:spPr>
          <a:xfrm>
            <a:off x="6563291" y="4624939"/>
            <a:ext cx="5400000" cy="720000"/>
          </a:xfrm>
          <a:prstGeom prst="rect">
            <a:avLst/>
          </a:prstGeom>
          <a:noFill/>
          <a:ln w="28575"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80000"/>
              </a:lnSpc>
            </a:pPr>
            <a:r>
              <a:rPr lang="ru-RU" sz="1800" dirty="0">
                <a:solidFill>
                  <a:schemeClr val="accent5"/>
                </a:solidFill>
                <a:effectLst/>
                <a:ea typeface="Calibri" panose="020F0502020204030204" pitchFamily="34" charset="0"/>
              </a:rPr>
              <a:t>уничтоженные объекты имущества не подлежат отражению</a:t>
            </a:r>
            <a:endParaRPr lang="ru-RU" sz="1800" dirty="0">
              <a:solidFill>
                <a:schemeClr val="accent5"/>
              </a:solidFill>
            </a:endParaRPr>
          </a:p>
        </p:txBody>
      </p:sp>
      <p:sp>
        <p:nvSpPr>
          <p:cNvPr id="16" name="Прямоугольник 15">
            <a:extLst>
              <a:ext uri="{FF2B5EF4-FFF2-40B4-BE49-F238E27FC236}">
                <a16:creationId xmlns:a16="http://schemas.microsoft.com/office/drawing/2014/main" id="{470A1445-6EEE-47E0-A1CD-6F3C23B44CE6}"/>
              </a:ext>
            </a:extLst>
          </p:cNvPr>
          <p:cNvSpPr/>
          <p:nvPr/>
        </p:nvSpPr>
        <p:spPr>
          <a:xfrm>
            <a:off x="6563291" y="5449394"/>
            <a:ext cx="5400000" cy="432000"/>
          </a:xfrm>
          <a:prstGeom prst="rect">
            <a:avLst/>
          </a:prstGeom>
          <a:noFill/>
          <a:ln w="28575"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80000"/>
              </a:lnSpc>
            </a:pPr>
            <a:r>
              <a:rPr lang="ru-RU" sz="1800" dirty="0">
                <a:solidFill>
                  <a:schemeClr val="accent5"/>
                </a:solidFill>
                <a:effectLst/>
                <a:ea typeface="Calibri" panose="020F0502020204030204" pitchFamily="34" charset="0"/>
              </a:rPr>
              <a:t>договор мены не подлежит отражению</a:t>
            </a:r>
            <a:endParaRPr lang="ru-RU" sz="1800" dirty="0">
              <a:solidFill>
                <a:schemeClr val="accent5"/>
              </a:solidFill>
            </a:endParaRPr>
          </a:p>
        </p:txBody>
      </p:sp>
      <p:cxnSp>
        <p:nvCxnSpPr>
          <p:cNvPr id="27" name="Прямая соединительная линия 26">
            <a:extLst>
              <a:ext uri="{FF2B5EF4-FFF2-40B4-BE49-F238E27FC236}">
                <a16:creationId xmlns:a16="http://schemas.microsoft.com/office/drawing/2014/main" id="{96DAD0A5-3C9D-44B3-AD03-9D4ADE370550}"/>
              </a:ext>
            </a:extLst>
          </p:cNvPr>
          <p:cNvCxnSpPr/>
          <p:nvPr/>
        </p:nvCxnSpPr>
        <p:spPr>
          <a:xfrm>
            <a:off x="6195398" y="4624939"/>
            <a:ext cx="0" cy="1908000"/>
          </a:xfrm>
          <a:prstGeom prst="line">
            <a:avLst/>
          </a:prstGeom>
          <a:ln w="127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09926153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5"/>
          <p:cNvGrpSpPr/>
          <p:nvPr/>
        </p:nvGrpSpPr>
        <p:grpSpPr>
          <a:xfrm>
            <a:off x="0" y="0"/>
            <a:ext cx="12192000" cy="671879"/>
            <a:chOff x="0" y="0"/>
            <a:chExt cx="12192000" cy="671879"/>
          </a:xfrm>
        </p:grpSpPr>
        <p:sp>
          <p:nvSpPr>
            <p:cNvPr id="17" name="Прямоугольник 16"/>
            <p:cNvSpPr/>
            <p:nvPr/>
          </p:nvSpPr>
          <p:spPr>
            <a:xfrm>
              <a:off x="0" y="0"/>
              <a:ext cx="12192000" cy="36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9" name="Прямоугольник 18"/>
            <p:cNvSpPr/>
            <p:nvPr/>
          </p:nvSpPr>
          <p:spPr>
            <a:xfrm>
              <a:off x="0" y="355600"/>
              <a:ext cx="121920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0" name="Прямоугольник 19"/>
            <p:cNvSpPr/>
            <p:nvPr/>
          </p:nvSpPr>
          <p:spPr>
            <a:xfrm>
              <a:off x="5765800" y="457200"/>
              <a:ext cx="64262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4" name="Прямоугольник 23"/>
            <p:cNvSpPr/>
            <p:nvPr/>
          </p:nvSpPr>
          <p:spPr>
            <a:xfrm>
              <a:off x="6792000" y="563879"/>
              <a:ext cx="5400000" cy="1080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4" name="Номер слайда 13"/>
          <p:cNvSpPr>
            <a:spLocks noGrp="1"/>
          </p:cNvSpPr>
          <p:nvPr>
            <p:ph type="sldNum" sz="quarter" idx="12"/>
          </p:nvPr>
        </p:nvSpPr>
        <p:spPr>
          <a:xfrm>
            <a:off x="11022677" y="0"/>
            <a:ext cx="762924" cy="342900"/>
          </a:xfrm>
        </p:spPr>
        <p:txBody>
          <a:bodyPr/>
          <a:lstStyle/>
          <a:p>
            <a:fld id="{0F43F4AF-7D06-4FEB-900F-7B33DEC9A355}" type="slidenum">
              <a:rPr lang="ru-RU" sz="2800" b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pPr/>
              <a:t>45</a:t>
            </a:fld>
            <a:endParaRPr lang="ru-RU" sz="2800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2DBBFF6E-FFA2-45EC-84CD-9B5BE6E9565D}"/>
              </a:ext>
            </a:extLst>
          </p:cNvPr>
          <p:cNvSpPr txBox="1"/>
          <p:nvPr/>
        </p:nvSpPr>
        <p:spPr>
          <a:xfrm>
            <a:off x="543641" y="791422"/>
            <a:ext cx="11088915" cy="830981"/>
          </a:xfrm>
          <a:prstGeom prst="rect">
            <a:avLst/>
          </a:prstGeom>
          <a:noFill/>
        </p:spPr>
        <p:txBody>
          <a:bodyPr wrap="square" lIns="91428" tIns="45712" rIns="91428" bIns="45712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accent6"/>
                </a:solidFill>
              </a:rPr>
              <a:t>Указ Президента Российской Федерации от 10 декабря 2020 г. № 778</a:t>
            </a:r>
          </a:p>
          <a:p>
            <a:pPr algn="ctr"/>
            <a:r>
              <a:rPr lang="ru-RU" sz="2400" b="1" dirty="0">
                <a:solidFill>
                  <a:schemeClr val="accent6"/>
                </a:solidFill>
              </a:rPr>
              <a:t>(изменения в форму справки)</a:t>
            </a:r>
          </a:p>
        </p:txBody>
      </p:sp>
      <p:sp>
        <p:nvSpPr>
          <p:cNvPr id="15" name="Прямоугольник 14">
            <a:extLst>
              <a:ext uri="{FF2B5EF4-FFF2-40B4-BE49-F238E27FC236}">
                <a16:creationId xmlns:a16="http://schemas.microsoft.com/office/drawing/2014/main" id="{B491AA52-3A72-466B-96E7-CEFA12881D68}"/>
              </a:ext>
            </a:extLst>
          </p:cNvPr>
          <p:cNvSpPr/>
          <p:nvPr/>
        </p:nvSpPr>
        <p:spPr>
          <a:xfrm>
            <a:off x="1572031" y="2669054"/>
            <a:ext cx="10060525" cy="12017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5"/>
                </a:solidFill>
              </a:rPr>
              <a:t>Указываются основания прекращения права собственности или цифрового права (наименование и реквизиты (дата, номер) соответствующего договора или акта).  Для  цифровых  финансовых  активов, цифровых прав и цифровой валюты также указывается дата их отчуждения.</a:t>
            </a:r>
          </a:p>
        </p:txBody>
      </p:sp>
      <p:sp>
        <p:nvSpPr>
          <p:cNvPr id="3" name="Пятиугольник 2"/>
          <p:cNvSpPr/>
          <p:nvPr/>
        </p:nvSpPr>
        <p:spPr>
          <a:xfrm>
            <a:off x="543641" y="1747193"/>
            <a:ext cx="2083445" cy="638772"/>
          </a:xfrm>
          <a:prstGeom prst="homePlate">
            <a:avLst/>
          </a:prstGeom>
          <a:solidFill>
            <a:schemeClr val="accent6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/>
              <a:t>Раздел 7</a:t>
            </a:r>
          </a:p>
        </p:txBody>
      </p:sp>
      <p:sp>
        <p:nvSpPr>
          <p:cNvPr id="18" name="Нашивка 17"/>
          <p:cNvSpPr/>
          <p:nvPr/>
        </p:nvSpPr>
        <p:spPr>
          <a:xfrm>
            <a:off x="829877" y="2916107"/>
            <a:ext cx="308134" cy="707643"/>
          </a:xfrm>
          <a:prstGeom prst="chevron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831975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5"/>
          <p:cNvGrpSpPr/>
          <p:nvPr/>
        </p:nvGrpSpPr>
        <p:grpSpPr>
          <a:xfrm>
            <a:off x="0" y="0"/>
            <a:ext cx="12192000" cy="671879"/>
            <a:chOff x="0" y="0"/>
            <a:chExt cx="12192000" cy="671879"/>
          </a:xfrm>
        </p:grpSpPr>
        <p:sp>
          <p:nvSpPr>
            <p:cNvPr id="17" name="Прямоугольник 16"/>
            <p:cNvSpPr/>
            <p:nvPr/>
          </p:nvSpPr>
          <p:spPr>
            <a:xfrm>
              <a:off x="0" y="0"/>
              <a:ext cx="12192000" cy="36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9" name="Прямоугольник 18"/>
            <p:cNvSpPr/>
            <p:nvPr/>
          </p:nvSpPr>
          <p:spPr>
            <a:xfrm>
              <a:off x="0" y="355600"/>
              <a:ext cx="121920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0" name="Прямоугольник 19"/>
            <p:cNvSpPr/>
            <p:nvPr/>
          </p:nvSpPr>
          <p:spPr>
            <a:xfrm>
              <a:off x="5765800" y="457200"/>
              <a:ext cx="64262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4" name="Прямоугольник 23"/>
            <p:cNvSpPr/>
            <p:nvPr/>
          </p:nvSpPr>
          <p:spPr>
            <a:xfrm>
              <a:off x="6792000" y="563879"/>
              <a:ext cx="5400000" cy="1080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4" name="Номер слайда 13"/>
          <p:cNvSpPr>
            <a:spLocks noGrp="1"/>
          </p:cNvSpPr>
          <p:nvPr>
            <p:ph type="sldNum" sz="quarter" idx="12"/>
          </p:nvPr>
        </p:nvSpPr>
        <p:spPr>
          <a:xfrm>
            <a:off x="11022677" y="0"/>
            <a:ext cx="762924" cy="342900"/>
          </a:xfrm>
        </p:spPr>
        <p:txBody>
          <a:bodyPr/>
          <a:lstStyle/>
          <a:p>
            <a:fld id="{0F43F4AF-7D06-4FEB-900F-7B33DEC9A355}" type="slidenum">
              <a:rPr lang="ru-RU" sz="2800" b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pPr/>
              <a:t>46</a:t>
            </a:fld>
            <a:endParaRPr lang="ru-RU" sz="2800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551543" y="830567"/>
            <a:ext cx="110889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>
                <a:solidFill>
                  <a:srgbClr val="F8696B"/>
                </a:solidFill>
              </a:rPr>
              <a:t>Типичные ошибки</a:t>
            </a:r>
          </a:p>
        </p:txBody>
      </p:sp>
      <p:sp>
        <p:nvSpPr>
          <p:cNvPr id="40" name="Прямоугольник 39"/>
          <p:cNvSpPr/>
          <p:nvPr/>
        </p:nvSpPr>
        <p:spPr>
          <a:xfrm>
            <a:off x="372000" y="1557599"/>
            <a:ext cx="11448000" cy="255291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8" tIns="45712" rIns="91428" bIns="45712" rtlCol="0" anchor="ctr"/>
          <a:lstStyle/>
          <a:p>
            <a:pPr>
              <a:defRPr>
                <a:latin typeface="Arial"/>
                <a:ea typeface="Arial"/>
                <a:cs typeface="Arial"/>
                <a:sym typeface="Arial"/>
              </a:defRPr>
            </a:pPr>
            <a:r>
              <a:rPr lang="ru-RU" dirty="0">
                <a:solidFill>
                  <a:schemeClr val="accent5"/>
                </a:solidFill>
              </a:rPr>
              <a:t>См., например, </a:t>
            </a:r>
          </a:p>
          <a:p>
            <a:pPr>
              <a:defRPr>
                <a:latin typeface="Arial"/>
                <a:ea typeface="Arial"/>
                <a:cs typeface="Arial"/>
                <a:sym typeface="Arial"/>
              </a:defRPr>
            </a:pPr>
            <a:r>
              <a:rPr lang="ru-RU" dirty="0">
                <a:solidFill>
                  <a:schemeClr val="accent5"/>
                </a:solidFill>
              </a:rPr>
              <a:t>- Примеры наиболее характерных недостатков, допускаемых государственными служащими при заполнении справок о доходах, расходах, об имуществе и обязательствах имущественного характера, подготовленные Управлением Президента Российской Федерации по вопросам противодействия коррупции;</a:t>
            </a:r>
          </a:p>
          <a:p>
            <a:pPr>
              <a:defRPr>
                <a:latin typeface="Arial"/>
                <a:ea typeface="Arial"/>
                <a:cs typeface="Arial"/>
                <a:sym typeface="Arial"/>
              </a:defRPr>
            </a:pPr>
            <a:r>
              <a:rPr lang="ru-RU" dirty="0">
                <a:solidFill>
                  <a:schemeClr val="accent5"/>
                </a:solidFill>
              </a:rPr>
              <a:t>- Обзор типичных ошибок, допускаемых при заполнении справок о доходах, расходах, об имуществе и обязательствах имущественного характера, подготовленный Минфином России</a:t>
            </a:r>
          </a:p>
        </p:txBody>
      </p:sp>
    </p:spTree>
    <p:extLst>
      <p:ext uri="{BB962C8B-B14F-4D97-AF65-F5344CB8AC3E}">
        <p14:creationId xmlns:p14="http://schemas.microsoft.com/office/powerpoint/2010/main" val="32562250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5"/>
          <p:cNvGrpSpPr/>
          <p:nvPr/>
        </p:nvGrpSpPr>
        <p:grpSpPr>
          <a:xfrm>
            <a:off x="0" y="0"/>
            <a:ext cx="12192000" cy="671879"/>
            <a:chOff x="0" y="0"/>
            <a:chExt cx="12192000" cy="671879"/>
          </a:xfrm>
        </p:grpSpPr>
        <p:sp>
          <p:nvSpPr>
            <p:cNvPr id="17" name="Прямоугольник 16"/>
            <p:cNvSpPr/>
            <p:nvPr/>
          </p:nvSpPr>
          <p:spPr>
            <a:xfrm>
              <a:off x="0" y="0"/>
              <a:ext cx="12192000" cy="36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9" name="Прямоугольник 18"/>
            <p:cNvSpPr/>
            <p:nvPr/>
          </p:nvSpPr>
          <p:spPr>
            <a:xfrm>
              <a:off x="0" y="355600"/>
              <a:ext cx="121920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0" name="Прямоугольник 19"/>
            <p:cNvSpPr/>
            <p:nvPr/>
          </p:nvSpPr>
          <p:spPr>
            <a:xfrm>
              <a:off x="5765800" y="457200"/>
              <a:ext cx="64262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4" name="Прямоугольник 23"/>
            <p:cNvSpPr/>
            <p:nvPr/>
          </p:nvSpPr>
          <p:spPr>
            <a:xfrm>
              <a:off x="6792000" y="563879"/>
              <a:ext cx="5400000" cy="1080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4" name="Номер слайда 13"/>
          <p:cNvSpPr>
            <a:spLocks noGrp="1"/>
          </p:cNvSpPr>
          <p:nvPr>
            <p:ph type="sldNum" sz="quarter" idx="12"/>
          </p:nvPr>
        </p:nvSpPr>
        <p:spPr>
          <a:xfrm>
            <a:off x="11022677" y="0"/>
            <a:ext cx="762924" cy="342900"/>
          </a:xfrm>
        </p:spPr>
        <p:txBody>
          <a:bodyPr/>
          <a:lstStyle/>
          <a:p>
            <a:fld id="{0F43F4AF-7D06-4FEB-900F-7B33DEC9A355}" type="slidenum">
              <a:rPr lang="ru-RU" sz="2800" b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pPr/>
              <a:t>47</a:t>
            </a:fld>
            <a:endParaRPr lang="ru-RU" sz="2800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2DBBFF6E-FFA2-45EC-84CD-9B5BE6E9565D}"/>
              </a:ext>
            </a:extLst>
          </p:cNvPr>
          <p:cNvSpPr txBox="1"/>
          <p:nvPr/>
        </p:nvSpPr>
        <p:spPr>
          <a:xfrm>
            <a:off x="543641" y="791422"/>
            <a:ext cx="11088915" cy="1200312"/>
          </a:xfrm>
          <a:prstGeom prst="rect">
            <a:avLst/>
          </a:prstGeom>
          <a:noFill/>
        </p:spPr>
        <p:txBody>
          <a:bodyPr wrap="square" lIns="91428" tIns="45712" rIns="91428" bIns="45712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accent6"/>
                </a:solidFill>
              </a:rPr>
              <a:t>Федеральный закон от 7 мая 2013 г. № 79-ФЗ </a:t>
            </a:r>
          </a:p>
          <a:p>
            <a:pPr algn="ctr"/>
            <a:r>
              <a:rPr lang="ru-RU" sz="1600" b="1" dirty="0">
                <a:solidFill>
                  <a:schemeClr val="accent6"/>
                </a:solidFill>
              </a:rPr>
              <a:t>"О запрете отдельным категориям лиц открывать и иметь счета (вклады), хранить наличные денежные средства и ценности в иностранных банках, расположенных за пределами территории Российской Федерации, владеть и (или) пользоваться иностранными финансовыми инструментами"</a:t>
            </a:r>
          </a:p>
        </p:txBody>
      </p:sp>
      <p:sp>
        <p:nvSpPr>
          <p:cNvPr id="42" name="Прямоугольник 41">
            <a:extLst>
              <a:ext uri="{FF2B5EF4-FFF2-40B4-BE49-F238E27FC236}">
                <a16:creationId xmlns:a16="http://schemas.microsoft.com/office/drawing/2014/main" id="{854BBF10-56F9-4182-8AD3-B983CF9B813A}"/>
              </a:ext>
            </a:extLst>
          </p:cNvPr>
          <p:cNvSpPr/>
          <p:nvPr/>
        </p:nvSpPr>
        <p:spPr>
          <a:xfrm>
            <a:off x="364027" y="2007980"/>
            <a:ext cx="11448141" cy="1072922"/>
          </a:xfrm>
          <a:prstGeom prst="rect">
            <a:avLst/>
          </a:prstGeom>
          <a:noFill/>
          <a:ln w="28575">
            <a:solidFill>
              <a:srgbClr val="F8696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1">
                    <a:lumMod val="75000"/>
                  </a:schemeClr>
                </a:solidFill>
                <a:cs typeface="Times New Roman" pitchFamily="18" charset="0"/>
              </a:rPr>
              <a:t>Цифровые финансовые активы, выпущенные в информационных системах, организованных в соответствии с иностранным правом, и цифровая валюта (</a:t>
            </a:r>
            <a:r>
              <a:rPr lang="ru-RU" u="sng" dirty="0">
                <a:solidFill>
                  <a:schemeClr val="accent1">
                    <a:lumMod val="75000"/>
                  </a:schemeClr>
                </a:solidFill>
                <a:cs typeface="Times New Roman" pitchFamily="18" charset="0"/>
              </a:rPr>
              <a:t>любая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  <a:cs typeface="Times New Roman" pitchFamily="18" charset="0"/>
              </a:rPr>
              <a:t>) запрещены для лиц, указанных в Федеральном законе от 7 мая 2013 г. № 79-ФЗ</a:t>
            </a:r>
            <a:endParaRPr lang="ru-RU" dirty="0">
              <a:cs typeface="Times New Roman" pitchFamily="18" charset="0"/>
            </a:endParaRPr>
          </a:p>
        </p:txBody>
      </p:sp>
      <p:sp>
        <p:nvSpPr>
          <p:cNvPr id="21" name="Прямоугольник 20">
            <a:extLst>
              <a:ext uri="{FF2B5EF4-FFF2-40B4-BE49-F238E27FC236}">
                <a16:creationId xmlns:a16="http://schemas.microsoft.com/office/drawing/2014/main" id="{EEE71088-4231-45E3-B2FC-A80565C00991}"/>
              </a:ext>
            </a:extLst>
          </p:cNvPr>
          <p:cNvSpPr/>
          <p:nvPr/>
        </p:nvSpPr>
        <p:spPr>
          <a:xfrm>
            <a:off x="364027" y="3232290"/>
            <a:ext cx="11463381" cy="2391674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accent1">
                    <a:lumMod val="75000"/>
                  </a:schemeClr>
                </a:solidFill>
                <a:cs typeface="Times New Roman" pitchFamily="18" charset="0"/>
              </a:rPr>
              <a:t>По общему правилу, в государственных внебюджетных фондах запрет распространяется на следующие категории:</a:t>
            </a:r>
          </a:p>
          <a:p>
            <a:pPr marL="342900" indent="-342900">
              <a:buFontTx/>
              <a:buChar char="-"/>
            </a:pPr>
            <a:r>
              <a:rPr lang="ru-RU" dirty="0">
                <a:solidFill>
                  <a:schemeClr val="accent1">
                    <a:lumMod val="75000"/>
                  </a:schemeClr>
                </a:solidFill>
                <a:cs typeface="Times New Roman" pitchFamily="18" charset="0"/>
              </a:rPr>
              <a:t>назначение на которые и освобождение от которых осуществляются Президентом Российской Федерации или Правительством Российской Федерации + </a:t>
            </a:r>
            <a:r>
              <a:rPr lang="ru-RU" i="1" dirty="0">
                <a:solidFill>
                  <a:schemeClr val="accent1">
                    <a:lumMod val="75000"/>
                  </a:schemeClr>
                </a:solidFill>
                <a:cs typeface="Times New Roman" pitchFamily="18" charset="0"/>
              </a:rPr>
              <a:t>их супругам и несовершеннолетним детям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  <a:cs typeface="Times New Roman" pitchFamily="18" charset="0"/>
              </a:rPr>
              <a:t>;</a:t>
            </a:r>
          </a:p>
          <a:p>
            <a:pPr marL="342900" indent="-342900">
              <a:buFontTx/>
              <a:buChar char="-"/>
            </a:pPr>
            <a:r>
              <a:rPr lang="ru-RU" dirty="0">
                <a:solidFill>
                  <a:schemeClr val="accent1">
                    <a:lumMod val="75000"/>
                  </a:schemeClr>
                </a:solidFill>
                <a:cs typeface="Times New Roman" pitchFamily="18" charset="0"/>
              </a:rPr>
              <a:t>осуществление полномочий по которым предусматривает участие в подготовке решений, затрагивающих вопросы суверенитета и национальной безопасности, и которые включены в соответствующие перечни (</a:t>
            </a:r>
            <a:r>
              <a:rPr lang="ru-RU" i="1" dirty="0">
                <a:solidFill>
                  <a:schemeClr val="accent1">
                    <a:lumMod val="75000"/>
                  </a:schemeClr>
                </a:solidFill>
                <a:cs typeface="Times New Roman" pitchFamily="18" charset="0"/>
              </a:rPr>
              <a:t>без супруг (супругов) и несовершеннолетних детей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  <a:cs typeface="Times New Roman" pitchFamily="18" charset="0"/>
              </a:rPr>
              <a:t>);</a:t>
            </a:r>
          </a:p>
          <a:p>
            <a:r>
              <a:rPr lang="ru-RU" b="1" dirty="0">
                <a:solidFill>
                  <a:schemeClr val="accent1">
                    <a:lumMod val="75000"/>
                  </a:schemeClr>
                </a:solidFill>
                <a:cs typeface="Times New Roman" pitchFamily="18" charset="0"/>
              </a:rPr>
              <a:t>см. Федеральный закон от 7 мая 2013 г. № 79-ФЗ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05649F24-A6A3-45DE-BEF2-3FB4D1446C9E}"/>
              </a:ext>
            </a:extLst>
          </p:cNvPr>
          <p:cNvSpPr txBox="1"/>
          <p:nvPr/>
        </p:nvSpPr>
        <p:spPr>
          <a:xfrm>
            <a:off x="364027" y="5767830"/>
            <a:ext cx="11448141" cy="969496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txBody>
          <a:bodyPr wrap="square">
            <a:spAutoFit/>
          </a:bodyPr>
          <a:lstStyle/>
          <a:p>
            <a:r>
              <a:rPr lang="ru-RU" dirty="0">
                <a:solidFill>
                  <a:schemeClr val="accent5"/>
                </a:solidFill>
              </a:rPr>
              <a:t>По общему правилу, у лиц возникает обязанность в течение трех месяцев со дня замещения (занятия) соответствующей должности, среди прочего, осуществить отчуждение иностранных финансовых инструментов</a:t>
            </a:r>
          </a:p>
        </p:txBody>
      </p:sp>
    </p:spTree>
    <p:extLst>
      <p:ext uri="{BB962C8B-B14F-4D97-AF65-F5344CB8AC3E}">
        <p14:creationId xmlns:p14="http://schemas.microsoft.com/office/powerpoint/2010/main" val="3945291377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5"/>
          <p:cNvGrpSpPr/>
          <p:nvPr/>
        </p:nvGrpSpPr>
        <p:grpSpPr>
          <a:xfrm>
            <a:off x="0" y="0"/>
            <a:ext cx="12192000" cy="671879"/>
            <a:chOff x="0" y="0"/>
            <a:chExt cx="12192000" cy="671879"/>
          </a:xfrm>
        </p:grpSpPr>
        <p:sp>
          <p:nvSpPr>
            <p:cNvPr id="17" name="Прямоугольник 16"/>
            <p:cNvSpPr/>
            <p:nvPr/>
          </p:nvSpPr>
          <p:spPr>
            <a:xfrm>
              <a:off x="0" y="0"/>
              <a:ext cx="12192000" cy="36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9" name="Прямоугольник 18"/>
            <p:cNvSpPr/>
            <p:nvPr/>
          </p:nvSpPr>
          <p:spPr>
            <a:xfrm>
              <a:off x="0" y="355600"/>
              <a:ext cx="121920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0" name="Прямоугольник 19"/>
            <p:cNvSpPr/>
            <p:nvPr/>
          </p:nvSpPr>
          <p:spPr>
            <a:xfrm>
              <a:off x="5765800" y="457200"/>
              <a:ext cx="64262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4" name="Прямоугольник 23"/>
            <p:cNvSpPr/>
            <p:nvPr/>
          </p:nvSpPr>
          <p:spPr>
            <a:xfrm>
              <a:off x="6792000" y="563879"/>
              <a:ext cx="5400000" cy="1080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4" name="Номер слайда 13"/>
          <p:cNvSpPr>
            <a:spLocks noGrp="1"/>
          </p:cNvSpPr>
          <p:nvPr>
            <p:ph type="sldNum" sz="quarter" idx="12"/>
          </p:nvPr>
        </p:nvSpPr>
        <p:spPr>
          <a:xfrm>
            <a:off x="11022677" y="0"/>
            <a:ext cx="762924" cy="342900"/>
          </a:xfrm>
        </p:spPr>
        <p:txBody>
          <a:bodyPr/>
          <a:lstStyle/>
          <a:p>
            <a:fld id="{0F43F4AF-7D06-4FEB-900F-7B33DEC9A355}" type="slidenum">
              <a:rPr lang="ru-RU" sz="2800" b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pPr/>
              <a:t>48</a:t>
            </a:fld>
            <a:endParaRPr lang="ru-RU" sz="2800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547007" y="830567"/>
            <a:ext cx="110889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accent6"/>
                </a:solidFill>
              </a:rPr>
              <a:t>Контакты</a:t>
            </a:r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E999AC40-574B-41A9-8F24-6C79A121C0C2}"/>
              </a:ext>
            </a:extLst>
          </p:cNvPr>
          <p:cNvSpPr/>
          <p:nvPr/>
        </p:nvSpPr>
        <p:spPr>
          <a:xfrm>
            <a:off x="547006" y="1539418"/>
            <a:ext cx="11373197" cy="1554763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solidFill>
                  <a:srgbClr val="0070C0"/>
                </a:solidFill>
                <a:latin typeface="+mn-lt"/>
              </a:rPr>
              <a:t>Разумов Андрей Леонидович, </a:t>
            </a:r>
            <a:r>
              <a:rPr lang="ru-RU" sz="2400" b="1" dirty="0">
                <a:solidFill>
                  <a:srgbClr val="0070C0"/>
                </a:solidFill>
                <a:cs typeface="Times New Roman" pitchFamily="18" charset="0"/>
              </a:rPr>
              <a:t>эл. почта: </a:t>
            </a:r>
            <a:r>
              <a:rPr lang="en-US" sz="2400" b="1" u="sng" dirty="0" err="1">
                <a:solidFill>
                  <a:srgbClr val="0070C0"/>
                </a:solidFill>
                <a:cs typeface="Times New Roman" pitchFamily="18" charset="0"/>
                <a:hlinkClick r:id="rId3"/>
              </a:rPr>
              <a:t>alr</a:t>
            </a:r>
            <a:r>
              <a:rPr lang="ru-RU" sz="2400" b="1" u="sng" dirty="0">
                <a:solidFill>
                  <a:srgbClr val="0070C0"/>
                </a:solidFill>
                <a:cs typeface="Times New Roman" pitchFamily="18" charset="0"/>
                <a:hlinkClick r:id="rId3"/>
              </a:rPr>
              <a:t>@</a:t>
            </a:r>
            <a:r>
              <a:rPr lang="en-US" sz="2400" b="1" u="sng" dirty="0">
                <a:solidFill>
                  <a:srgbClr val="0070C0"/>
                </a:solidFill>
                <a:cs typeface="Times New Roman" pitchFamily="18" charset="0"/>
                <a:hlinkClick r:id="rId3"/>
              </a:rPr>
              <a:t>mail</a:t>
            </a:r>
            <a:r>
              <a:rPr lang="ru-RU" sz="2400" b="1" u="sng" dirty="0">
                <a:solidFill>
                  <a:srgbClr val="0070C0"/>
                </a:solidFill>
                <a:cs typeface="Times New Roman" pitchFamily="18" charset="0"/>
                <a:hlinkClick r:id="rId3"/>
              </a:rPr>
              <a:t>.</a:t>
            </a:r>
            <a:r>
              <a:rPr lang="en-US" sz="2400" b="1" u="sng" dirty="0">
                <a:solidFill>
                  <a:srgbClr val="0070C0"/>
                </a:solidFill>
                <a:cs typeface="Times New Roman" pitchFamily="18" charset="0"/>
                <a:hlinkClick r:id="rId3"/>
              </a:rPr>
              <a:t>orb</a:t>
            </a:r>
            <a:r>
              <a:rPr lang="ru-RU" sz="2400" b="1" u="sng" dirty="0">
                <a:solidFill>
                  <a:srgbClr val="0070C0"/>
                </a:solidFill>
                <a:cs typeface="Times New Roman" pitchFamily="18" charset="0"/>
                <a:hlinkClick r:id="rId3"/>
              </a:rPr>
              <a:t>.</a:t>
            </a:r>
            <a:r>
              <a:rPr lang="ru-RU" sz="2400" b="1" u="sng" dirty="0" err="1">
                <a:solidFill>
                  <a:srgbClr val="0070C0"/>
                </a:solidFill>
                <a:cs typeface="Times New Roman" pitchFamily="18" charset="0"/>
                <a:hlinkClick r:id="rId3"/>
              </a:rPr>
              <a:t>ru</a:t>
            </a:r>
            <a:endParaRPr lang="ru-RU" sz="2400" b="1" dirty="0">
              <a:solidFill>
                <a:srgbClr val="0070C0"/>
              </a:solidFill>
            </a:endParaRPr>
          </a:p>
          <a:p>
            <a:pPr algn="ctr"/>
            <a:r>
              <a:rPr lang="ru-RU" sz="2400" b="1" dirty="0">
                <a:solidFill>
                  <a:srgbClr val="0070C0"/>
                </a:solidFill>
                <a:latin typeface="+mn-lt"/>
              </a:rPr>
              <a:t>Амельченко Юрий Алексеевич, </a:t>
            </a:r>
            <a:r>
              <a:rPr lang="ru-RU" sz="2400" b="1" dirty="0">
                <a:solidFill>
                  <a:srgbClr val="0070C0"/>
                </a:solidFill>
                <a:cs typeface="Times New Roman" pitchFamily="18" charset="0"/>
              </a:rPr>
              <a:t>эл. почта: </a:t>
            </a:r>
            <a:r>
              <a:rPr lang="en-US" sz="2400" b="1" u="sng" dirty="0">
                <a:solidFill>
                  <a:srgbClr val="0070C0"/>
                </a:solidFill>
                <a:cs typeface="Times New Roman" pitchFamily="18" charset="0"/>
              </a:rPr>
              <a:t>uaa@mail.orb.ru</a:t>
            </a:r>
            <a:r>
              <a:rPr lang="ru-RU" sz="2400" b="1" u="sng" dirty="0">
                <a:solidFill>
                  <a:srgbClr val="0070C0"/>
                </a:solidFill>
                <a:cs typeface="Times New Roman" pitchFamily="18" charset="0"/>
              </a:rPr>
              <a:t> </a:t>
            </a:r>
            <a:endParaRPr lang="ru-RU" sz="2400" b="1" dirty="0">
              <a:solidFill>
                <a:srgbClr val="0070C0"/>
              </a:solidFill>
            </a:endParaRPr>
          </a:p>
          <a:p>
            <a:pPr algn="ctr"/>
            <a:r>
              <a:rPr lang="ru-RU" sz="2400" b="1" dirty="0">
                <a:solidFill>
                  <a:srgbClr val="0070C0"/>
                </a:solidFill>
                <a:cs typeface="Times New Roman" pitchFamily="18" charset="0"/>
              </a:rPr>
              <a:t>тел.: 8 (3532) 77-46-99</a:t>
            </a:r>
            <a:r>
              <a:rPr lang="en-US" sz="2400" b="1" dirty="0">
                <a:solidFill>
                  <a:srgbClr val="0070C0"/>
                </a:solidFill>
                <a:cs typeface="Times New Roman" pitchFamily="18" charset="0"/>
              </a:rPr>
              <a:t> </a:t>
            </a:r>
            <a:endParaRPr lang="ru-RU" sz="2400" b="1" u="sng" dirty="0">
              <a:solidFill>
                <a:srgbClr val="0070C0"/>
              </a:solidFill>
              <a:cs typeface="Times New Roman" pitchFamily="18" charset="0"/>
            </a:endParaRPr>
          </a:p>
        </p:txBody>
      </p:sp>
      <p:sp>
        <p:nvSpPr>
          <p:cNvPr id="15" name="Прямоугольник 14">
            <a:extLst>
              <a:ext uri="{FF2B5EF4-FFF2-40B4-BE49-F238E27FC236}">
                <a16:creationId xmlns:a16="http://schemas.microsoft.com/office/drawing/2014/main" id="{E383BADC-CBFC-4A72-BBCC-9122D9885EBD}"/>
              </a:ext>
            </a:extLst>
          </p:cNvPr>
          <p:cNvSpPr/>
          <p:nvPr/>
        </p:nvSpPr>
        <p:spPr>
          <a:xfrm>
            <a:off x="547006" y="3763820"/>
            <a:ext cx="11373197" cy="2263612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solidFill>
                  <a:srgbClr val="0070C0"/>
                </a:solidFill>
              </a:rPr>
              <a:t>Абдрашитов Антон </a:t>
            </a:r>
            <a:r>
              <a:rPr lang="ru-RU" sz="2400" b="1" dirty="0" err="1">
                <a:solidFill>
                  <a:srgbClr val="0070C0"/>
                </a:solidFill>
              </a:rPr>
              <a:t>Ришатович</a:t>
            </a:r>
            <a:r>
              <a:rPr lang="ru-RU" sz="2400" b="1" dirty="0">
                <a:solidFill>
                  <a:srgbClr val="0070C0"/>
                </a:solidFill>
              </a:rPr>
              <a:t>, </a:t>
            </a:r>
            <a:r>
              <a:rPr lang="ru-RU" sz="2400" b="1" dirty="0">
                <a:solidFill>
                  <a:srgbClr val="0070C0"/>
                </a:solidFill>
                <a:cs typeface="Times New Roman" pitchFamily="18" charset="0"/>
              </a:rPr>
              <a:t>эл. почта: </a:t>
            </a:r>
            <a:r>
              <a:rPr lang="en-US" sz="2400" b="1" u="sng" dirty="0">
                <a:solidFill>
                  <a:srgbClr val="0070C0"/>
                </a:solidFill>
                <a:cs typeface="Times New Roman" pitchFamily="18" charset="0"/>
              </a:rPr>
              <a:t>arab@mail.orb.ru</a:t>
            </a:r>
            <a:endParaRPr lang="ru-RU" sz="2400" b="1" dirty="0">
              <a:solidFill>
                <a:srgbClr val="0070C0"/>
              </a:solidFill>
            </a:endParaRPr>
          </a:p>
          <a:p>
            <a:pPr algn="ctr"/>
            <a:r>
              <a:rPr lang="ru-RU" sz="2400" b="1" dirty="0">
                <a:solidFill>
                  <a:srgbClr val="0070C0"/>
                </a:solidFill>
              </a:rPr>
              <a:t>Пасечник Алексей Александрович, </a:t>
            </a:r>
            <a:r>
              <a:rPr lang="ru-RU" sz="2400" b="1" dirty="0">
                <a:solidFill>
                  <a:srgbClr val="0070C0"/>
                </a:solidFill>
                <a:cs typeface="Times New Roman" pitchFamily="18" charset="0"/>
              </a:rPr>
              <a:t>эл. почта: </a:t>
            </a:r>
            <a:r>
              <a:rPr lang="en-US" sz="2400" b="1" u="sng" dirty="0">
                <a:solidFill>
                  <a:srgbClr val="0070C0"/>
                </a:solidFill>
                <a:cs typeface="Times New Roman" pitchFamily="18" charset="0"/>
              </a:rPr>
              <a:t>aapa@mail.orb.ru</a:t>
            </a:r>
            <a:endParaRPr lang="ru-RU" sz="2400" b="1" dirty="0">
              <a:solidFill>
                <a:srgbClr val="0070C0"/>
              </a:solidFill>
            </a:endParaRPr>
          </a:p>
          <a:p>
            <a:pPr algn="ctr"/>
            <a:r>
              <a:rPr lang="ru-RU" sz="2400" b="1" dirty="0" err="1">
                <a:solidFill>
                  <a:srgbClr val="0070C0"/>
                </a:solidFill>
              </a:rPr>
              <a:t>Пыряева</a:t>
            </a:r>
            <a:r>
              <a:rPr lang="ru-RU" sz="2400" b="1" dirty="0">
                <a:solidFill>
                  <a:srgbClr val="0070C0"/>
                </a:solidFill>
              </a:rPr>
              <a:t> Виктория Евгеньевна, </a:t>
            </a:r>
            <a:r>
              <a:rPr lang="ru-RU" sz="2400" b="1" dirty="0">
                <a:solidFill>
                  <a:srgbClr val="0070C0"/>
                </a:solidFill>
                <a:cs typeface="Times New Roman" pitchFamily="18" charset="0"/>
              </a:rPr>
              <a:t>эл. почта: </a:t>
            </a:r>
            <a:r>
              <a:rPr lang="en-US" sz="2400" b="1" u="sng" dirty="0" err="1">
                <a:solidFill>
                  <a:srgbClr val="0070C0"/>
                </a:solidFill>
                <a:cs typeface="Times New Roman" pitchFamily="18" charset="0"/>
              </a:rPr>
              <a:t>wep</a:t>
            </a:r>
            <a:r>
              <a:rPr lang="ru-RU" sz="2400" b="1" u="sng" dirty="0">
                <a:solidFill>
                  <a:srgbClr val="0070C0"/>
                </a:solidFill>
                <a:cs typeface="Times New Roman" pitchFamily="18" charset="0"/>
                <a:hlinkClick r:id="rId3"/>
              </a:rPr>
              <a:t>@</a:t>
            </a:r>
            <a:r>
              <a:rPr lang="en-US" sz="2400" b="1" u="sng" dirty="0">
                <a:solidFill>
                  <a:srgbClr val="0070C0"/>
                </a:solidFill>
                <a:cs typeface="Times New Roman" pitchFamily="18" charset="0"/>
                <a:hlinkClick r:id="rId3"/>
              </a:rPr>
              <a:t>mail</a:t>
            </a:r>
            <a:r>
              <a:rPr lang="ru-RU" sz="2400" b="1" u="sng" dirty="0">
                <a:solidFill>
                  <a:srgbClr val="0070C0"/>
                </a:solidFill>
                <a:cs typeface="Times New Roman" pitchFamily="18" charset="0"/>
                <a:hlinkClick r:id="rId3"/>
              </a:rPr>
              <a:t>.</a:t>
            </a:r>
            <a:r>
              <a:rPr lang="en-US" sz="2400" b="1" u="sng" dirty="0">
                <a:solidFill>
                  <a:srgbClr val="0070C0"/>
                </a:solidFill>
                <a:cs typeface="Times New Roman" pitchFamily="18" charset="0"/>
                <a:hlinkClick r:id="rId3"/>
              </a:rPr>
              <a:t>orb</a:t>
            </a:r>
            <a:r>
              <a:rPr lang="ru-RU" sz="2400" b="1" u="sng" dirty="0">
                <a:solidFill>
                  <a:srgbClr val="0070C0"/>
                </a:solidFill>
                <a:cs typeface="Times New Roman" pitchFamily="18" charset="0"/>
                <a:hlinkClick r:id="rId3"/>
              </a:rPr>
              <a:t>.</a:t>
            </a:r>
            <a:r>
              <a:rPr lang="ru-RU" sz="2400" b="1" u="sng" dirty="0" err="1">
                <a:solidFill>
                  <a:srgbClr val="0070C0"/>
                </a:solidFill>
                <a:cs typeface="Times New Roman" pitchFamily="18" charset="0"/>
                <a:hlinkClick r:id="rId3"/>
              </a:rPr>
              <a:t>ru</a:t>
            </a:r>
            <a:endParaRPr lang="ru-RU" sz="2400" b="1" dirty="0">
              <a:solidFill>
                <a:srgbClr val="0070C0"/>
              </a:solidFill>
            </a:endParaRPr>
          </a:p>
          <a:p>
            <a:pPr algn="ctr"/>
            <a:r>
              <a:rPr lang="ru-RU" sz="2400" b="1" dirty="0">
                <a:solidFill>
                  <a:srgbClr val="0070C0"/>
                </a:solidFill>
              </a:rPr>
              <a:t>Сергеев Денис Игоревич,</a:t>
            </a:r>
            <a:r>
              <a:rPr lang="ru-RU" sz="2400" b="1" dirty="0">
                <a:solidFill>
                  <a:srgbClr val="0070C0"/>
                </a:solidFill>
                <a:cs typeface="Times New Roman" pitchFamily="18" charset="0"/>
              </a:rPr>
              <a:t> эл. почта: </a:t>
            </a:r>
            <a:r>
              <a:rPr lang="ru-RU" sz="2400" b="1" u="sng" dirty="0">
                <a:solidFill>
                  <a:srgbClr val="0070C0"/>
                </a:solidFill>
                <a:cs typeface="Times New Roman" pitchFamily="18" charset="0"/>
              </a:rPr>
              <a:t>sdi@mail.orb.ru</a:t>
            </a:r>
            <a:br>
              <a:rPr lang="ru-RU" sz="2400" b="1" dirty="0">
                <a:solidFill>
                  <a:srgbClr val="0070C0"/>
                </a:solidFill>
                <a:latin typeface="+mn-lt"/>
              </a:rPr>
            </a:br>
            <a:r>
              <a:rPr lang="ru-RU" sz="2400" b="1" dirty="0">
                <a:solidFill>
                  <a:srgbClr val="0070C0"/>
                </a:solidFill>
                <a:cs typeface="Times New Roman" pitchFamily="18" charset="0"/>
              </a:rPr>
              <a:t>тел.: 8 (3532) 77-46-93 </a:t>
            </a:r>
          </a:p>
        </p:txBody>
      </p:sp>
    </p:spTree>
    <p:extLst>
      <p:ext uri="{BB962C8B-B14F-4D97-AF65-F5344CB8AC3E}">
        <p14:creationId xmlns:p14="http://schemas.microsoft.com/office/powerpoint/2010/main" val="32390392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Группа 5"/>
          <p:cNvGrpSpPr/>
          <p:nvPr/>
        </p:nvGrpSpPr>
        <p:grpSpPr>
          <a:xfrm>
            <a:off x="8472134" y="3236607"/>
            <a:ext cx="3765771" cy="3180235"/>
            <a:chOff x="8472134" y="3236607"/>
            <a:chExt cx="3765771" cy="3180235"/>
          </a:xfrm>
        </p:grpSpPr>
        <p:pic>
          <p:nvPicPr>
            <p:cNvPr id="5" name="Рисунок 4"/>
            <p:cNvPicPr>
              <a:picLocks noChangeAspect="1"/>
            </p:cNvPicPr>
            <p:nvPr/>
          </p:nvPicPr>
          <p:blipFill rotWithShape="1">
            <a:blip r:embed="rId3" cstate="print">
              <a:duotone>
                <a:schemeClr val="accent6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15549"/>
            <a:stretch/>
          </p:blipFill>
          <p:spPr>
            <a:xfrm>
              <a:off x="8472134" y="3236607"/>
              <a:ext cx="3765771" cy="3180235"/>
            </a:xfrm>
            <a:prstGeom prst="rect">
              <a:avLst/>
            </a:prstGeom>
          </p:spPr>
        </p:pic>
        <p:sp>
          <p:nvSpPr>
            <p:cNvPr id="32" name="Прямоугольник 31"/>
            <p:cNvSpPr/>
            <p:nvPr/>
          </p:nvSpPr>
          <p:spPr>
            <a:xfrm>
              <a:off x="8819050" y="3278248"/>
              <a:ext cx="2966551" cy="2930340"/>
            </a:xfrm>
            <a:prstGeom prst="rect">
              <a:avLst/>
            </a:prstGeom>
            <a:solidFill>
              <a:schemeClr val="bg1">
                <a:alpha val="55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2" name="Группа 15"/>
          <p:cNvGrpSpPr/>
          <p:nvPr/>
        </p:nvGrpSpPr>
        <p:grpSpPr>
          <a:xfrm>
            <a:off x="0" y="0"/>
            <a:ext cx="12192000" cy="671879"/>
            <a:chOff x="0" y="0"/>
            <a:chExt cx="12192000" cy="671879"/>
          </a:xfrm>
        </p:grpSpPr>
        <p:sp>
          <p:nvSpPr>
            <p:cNvPr id="17" name="Прямоугольник 16"/>
            <p:cNvSpPr/>
            <p:nvPr/>
          </p:nvSpPr>
          <p:spPr>
            <a:xfrm>
              <a:off x="0" y="0"/>
              <a:ext cx="12192000" cy="36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9" name="Прямоугольник 18"/>
            <p:cNvSpPr/>
            <p:nvPr/>
          </p:nvSpPr>
          <p:spPr>
            <a:xfrm>
              <a:off x="0" y="355600"/>
              <a:ext cx="121920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0" name="Прямоугольник 19"/>
            <p:cNvSpPr/>
            <p:nvPr/>
          </p:nvSpPr>
          <p:spPr>
            <a:xfrm>
              <a:off x="5765800" y="457200"/>
              <a:ext cx="64262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4" name="Прямоугольник 23"/>
            <p:cNvSpPr/>
            <p:nvPr/>
          </p:nvSpPr>
          <p:spPr>
            <a:xfrm>
              <a:off x="6792000" y="563879"/>
              <a:ext cx="5400000" cy="1080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4" name="Номер слайда 13"/>
          <p:cNvSpPr>
            <a:spLocks noGrp="1"/>
          </p:cNvSpPr>
          <p:nvPr>
            <p:ph type="sldNum" sz="quarter" idx="12"/>
          </p:nvPr>
        </p:nvSpPr>
        <p:spPr>
          <a:xfrm>
            <a:off x="11022677" y="0"/>
            <a:ext cx="762924" cy="342900"/>
          </a:xfrm>
        </p:spPr>
        <p:txBody>
          <a:bodyPr/>
          <a:lstStyle/>
          <a:p>
            <a:fld id="{0F43F4AF-7D06-4FEB-900F-7B33DEC9A355}" type="slidenum">
              <a:rPr lang="ru-RU" sz="2800" b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pPr/>
              <a:t>5</a:t>
            </a:fld>
            <a:endParaRPr lang="ru-RU" sz="2800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12" name="Объект 11"/>
          <p:cNvPicPr>
            <a:picLocks noGrp="1" noChangeAspect="1"/>
          </p:cNvPicPr>
          <p:nvPr>
            <p:ph idx="1"/>
          </p:nvPr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564" y="0"/>
            <a:ext cx="572213" cy="691978"/>
          </a:xfrm>
        </p:spPr>
      </p:pic>
      <p:sp>
        <p:nvSpPr>
          <p:cNvPr id="31" name="TextBox 30"/>
          <p:cNvSpPr txBox="1"/>
          <p:nvPr/>
        </p:nvSpPr>
        <p:spPr>
          <a:xfrm>
            <a:off x="870857" y="830567"/>
            <a:ext cx="1108891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accent6"/>
                </a:solidFill>
              </a:rPr>
              <a:t>Методические рекомендации по заполнению справок о доходах, расходах, </a:t>
            </a:r>
          </a:p>
          <a:p>
            <a:pPr algn="ctr"/>
            <a:r>
              <a:rPr lang="ru-RU" sz="2400" b="1" dirty="0">
                <a:solidFill>
                  <a:schemeClr val="accent6"/>
                </a:solidFill>
              </a:rPr>
              <a:t>об имуществе и обязательствах имущественного характера</a:t>
            </a:r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1773383" y="1820252"/>
            <a:ext cx="8377382" cy="589424"/>
          </a:xfrm>
          <a:prstGeom prst="roundRect">
            <a:avLst/>
          </a:prstGeom>
          <a:solidFill>
            <a:schemeClr val="bg1"/>
          </a:solidFill>
          <a:ln w="1905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accent5"/>
                </a:solidFill>
              </a:rPr>
              <a:t>Основные особенности необходимые к принятию во внимание в </a:t>
            </a:r>
            <a:r>
              <a:rPr lang="ru-RU" b="1" dirty="0" err="1">
                <a:solidFill>
                  <a:schemeClr val="accent5"/>
                </a:solidFill>
              </a:rPr>
              <a:t>т.ч</a:t>
            </a:r>
            <a:r>
              <a:rPr lang="ru-RU" b="1" dirty="0">
                <a:solidFill>
                  <a:schemeClr val="accent5"/>
                </a:solidFill>
              </a:rPr>
              <a:t>. при проведении анализа или первичной оценки</a:t>
            </a:r>
          </a:p>
        </p:txBody>
      </p:sp>
      <p:sp>
        <p:nvSpPr>
          <p:cNvPr id="26" name="Шестиугольник 25"/>
          <p:cNvSpPr/>
          <p:nvPr/>
        </p:nvSpPr>
        <p:spPr>
          <a:xfrm>
            <a:off x="1647562" y="4536736"/>
            <a:ext cx="4118238" cy="1564512"/>
          </a:xfrm>
          <a:prstGeom prst="hexagon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80000"/>
              </a:lnSpc>
            </a:pPr>
            <a:r>
              <a:rPr lang="ru-RU" b="1" dirty="0"/>
              <a:t>Сопоставление с предыдущей справкой, чтобы не было «потерь»</a:t>
            </a:r>
          </a:p>
        </p:txBody>
      </p:sp>
      <p:sp>
        <p:nvSpPr>
          <p:cNvPr id="27" name="Шестиугольник 26"/>
          <p:cNvSpPr/>
          <p:nvPr/>
        </p:nvSpPr>
        <p:spPr>
          <a:xfrm>
            <a:off x="1652732" y="2558758"/>
            <a:ext cx="4118238" cy="1564512"/>
          </a:xfrm>
          <a:prstGeom prst="hexagon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80000"/>
              </a:lnSpc>
            </a:pPr>
            <a:r>
              <a:rPr lang="ru-RU" b="1" dirty="0"/>
              <a:t>Необходимо быть внимательным: сверяться с документами, заполнять все необходимые графы и т.д.</a:t>
            </a:r>
          </a:p>
        </p:txBody>
      </p:sp>
      <p:sp>
        <p:nvSpPr>
          <p:cNvPr id="28" name="Шестиугольник 27"/>
          <p:cNvSpPr/>
          <p:nvPr/>
        </p:nvSpPr>
        <p:spPr>
          <a:xfrm>
            <a:off x="5770970" y="3399361"/>
            <a:ext cx="4118400" cy="1578354"/>
          </a:xfrm>
          <a:prstGeom prst="hexagon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80000"/>
              </a:lnSpc>
            </a:pPr>
            <a:r>
              <a:rPr lang="ru-RU" b="1" dirty="0"/>
              <a:t>Соблюдение формальной логики: есть уведомление об иной оплачиваемой работе, </a:t>
            </a:r>
            <a:r>
              <a:rPr lang="en-US" b="1" dirty="0"/>
              <a:t>- </a:t>
            </a:r>
            <a:r>
              <a:rPr lang="ru-RU" b="1" dirty="0"/>
              <a:t>требуется указать доход, имеется вклад – доход и т.д.</a:t>
            </a:r>
          </a:p>
        </p:txBody>
      </p:sp>
      <p:sp>
        <p:nvSpPr>
          <p:cNvPr id="29" name="Шестиугольник 28"/>
          <p:cNvSpPr/>
          <p:nvPr/>
        </p:nvSpPr>
        <p:spPr>
          <a:xfrm>
            <a:off x="5770970" y="5391181"/>
            <a:ext cx="4118400" cy="1339234"/>
          </a:xfrm>
          <a:prstGeom prst="hexagon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80000"/>
              </a:lnSpc>
            </a:pPr>
            <a:r>
              <a:rPr lang="ru-RU" b="1" dirty="0"/>
              <a:t>«Уникальная» ситуация: приложите сразу подтверждающие документы</a:t>
            </a:r>
          </a:p>
        </p:txBody>
      </p:sp>
    </p:spTree>
    <p:extLst>
      <p:ext uri="{BB962C8B-B14F-4D97-AF65-F5344CB8AC3E}">
        <p14:creationId xmlns:p14="http://schemas.microsoft.com/office/powerpoint/2010/main" val="29375628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Группа 3"/>
          <p:cNvGrpSpPr/>
          <p:nvPr/>
        </p:nvGrpSpPr>
        <p:grpSpPr>
          <a:xfrm>
            <a:off x="9114771" y="4151406"/>
            <a:ext cx="2845000" cy="2448154"/>
            <a:chOff x="-3244794" y="3495803"/>
            <a:chExt cx="3410358" cy="2934651"/>
          </a:xfrm>
        </p:grpSpPr>
        <p:pic>
          <p:nvPicPr>
            <p:cNvPr id="3" name="Рисунок 2"/>
            <p:cNvPicPr>
              <a:picLocks noChangeAspect="1"/>
            </p:cNvPicPr>
            <p:nvPr/>
          </p:nvPicPr>
          <p:blipFill rotWithShape="1">
            <a:blip r:embed="rId3" cstate="print">
              <a:duotone>
                <a:schemeClr val="accent6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16758"/>
            <a:stretch/>
          </p:blipFill>
          <p:spPr>
            <a:xfrm>
              <a:off x="-3244794" y="3495803"/>
              <a:ext cx="3410358" cy="2838858"/>
            </a:xfrm>
            <a:prstGeom prst="rect">
              <a:avLst/>
            </a:prstGeom>
          </p:spPr>
        </p:pic>
        <p:sp>
          <p:nvSpPr>
            <p:cNvPr id="54" name="Прямоугольник 53"/>
            <p:cNvSpPr/>
            <p:nvPr/>
          </p:nvSpPr>
          <p:spPr>
            <a:xfrm>
              <a:off x="-2864490" y="3500114"/>
              <a:ext cx="2585089" cy="2930340"/>
            </a:xfrm>
            <a:prstGeom prst="rect">
              <a:avLst/>
            </a:prstGeom>
            <a:solidFill>
              <a:schemeClr val="bg1">
                <a:alpha val="55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2" name="Группа 15"/>
          <p:cNvGrpSpPr/>
          <p:nvPr/>
        </p:nvGrpSpPr>
        <p:grpSpPr>
          <a:xfrm>
            <a:off x="0" y="0"/>
            <a:ext cx="12192000" cy="671879"/>
            <a:chOff x="0" y="0"/>
            <a:chExt cx="12192000" cy="671879"/>
          </a:xfrm>
        </p:grpSpPr>
        <p:sp>
          <p:nvSpPr>
            <p:cNvPr id="17" name="Прямоугольник 16"/>
            <p:cNvSpPr/>
            <p:nvPr/>
          </p:nvSpPr>
          <p:spPr>
            <a:xfrm>
              <a:off x="0" y="0"/>
              <a:ext cx="12192000" cy="36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9" name="Прямоугольник 18"/>
            <p:cNvSpPr/>
            <p:nvPr/>
          </p:nvSpPr>
          <p:spPr>
            <a:xfrm>
              <a:off x="0" y="355600"/>
              <a:ext cx="121920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0" name="Прямоугольник 19"/>
            <p:cNvSpPr/>
            <p:nvPr/>
          </p:nvSpPr>
          <p:spPr>
            <a:xfrm>
              <a:off x="5765800" y="457200"/>
              <a:ext cx="64262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4" name="Прямоугольник 23"/>
            <p:cNvSpPr/>
            <p:nvPr/>
          </p:nvSpPr>
          <p:spPr>
            <a:xfrm>
              <a:off x="6792000" y="563879"/>
              <a:ext cx="5400000" cy="1080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4" name="Номер слайда 13"/>
          <p:cNvSpPr>
            <a:spLocks noGrp="1"/>
          </p:cNvSpPr>
          <p:nvPr>
            <p:ph type="sldNum" sz="quarter" idx="12"/>
          </p:nvPr>
        </p:nvSpPr>
        <p:spPr>
          <a:xfrm>
            <a:off x="11022677" y="0"/>
            <a:ext cx="762924" cy="342900"/>
          </a:xfrm>
        </p:spPr>
        <p:txBody>
          <a:bodyPr/>
          <a:lstStyle/>
          <a:p>
            <a:fld id="{0F43F4AF-7D06-4FEB-900F-7B33DEC9A355}" type="slidenum">
              <a:rPr lang="ru-RU" sz="2800" b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pPr/>
              <a:t>6</a:t>
            </a:fld>
            <a:endParaRPr lang="ru-RU" sz="2800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870857" y="830567"/>
            <a:ext cx="110889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accent6"/>
                </a:solidFill>
              </a:rPr>
              <a:t>Методические рекомендации по вопросам представления сведений</a:t>
            </a:r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3742097" y="1463959"/>
            <a:ext cx="4707805" cy="360000"/>
          </a:xfrm>
          <a:prstGeom prst="roundRect">
            <a:avLst/>
          </a:prstGeom>
          <a:solidFill>
            <a:schemeClr val="bg1"/>
          </a:solidFill>
          <a:ln w="1905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accent5"/>
                </a:solidFill>
              </a:rPr>
              <a:t>Основные новеллы (1)</a:t>
            </a:r>
          </a:p>
        </p:txBody>
      </p:sp>
      <p:sp>
        <p:nvSpPr>
          <p:cNvPr id="39" name="Прямоугольник 38"/>
          <p:cNvSpPr/>
          <p:nvPr/>
        </p:nvSpPr>
        <p:spPr>
          <a:xfrm>
            <a:off x="323850" y="3076264"/>
            <a:ext cx="5441950" cy="576000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chemeClr val="accent5"/>
                </a:solidFill>
              </a:rPr>
              <a:t>Отмечены особенности представления сведений лицами с множеством публичных статусов</a:t>
            </a:r>
          </a:p>
        </p:txBody>
      </p:sp>
      <p:sp>
        <p:nvSpPr>
          <p:cNvPr id="45" name="Прямоугольник 44"/>
          <p:cNvSpPr/>
          <p:nvPr/>
        </p:nvSpPr>
        <p:spPr>
          <a:xfrm>
            <a:off x="323850" y="2095529"/>
            <a:ext cx="5443200" cy="875822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chemeClr val="accent5"/>
                </a:solidFill>
              </a:rPr>
              <a:t>Учтены законодательные возможности субъектов Российской Федерации в части определения порядков представления сведений</a:t>
            </a:r>
          </a:p>
        </p:txBody>
      </p:sp>
      <p:sp>
        <p:nvSpPr>
          <p:cNvPr id="46" name="Прямоугольник 45"/>
          <p:cNvSpPr/>
          <p:nvPr/>
        </p:nvSpPr>
        <p:spPr>
          <a:xfrm>
            <a:off x="323850" y="3757177"/>
            <a:ext cx="5441950" cy="576000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chemeClr val="accent5"/>
                </a:solidFill>
              </a:rPr>
              <a:t>Указание Банка России от 27.05.2021 № 5798-У как правильный источник</a:t>
            </a:r>
          </a:p>
        </p:txBody>
      </p:sp>
      <p:sp>
        <p:nvSpPr>
          <p:cNvPr id="47" name="Прямоугольник 46"/>
          <p:cNvSpPr/>
          <p:nvPr/>
        </p:nvSpPr>
        <p:spPr>
          <a:xfrm>
            <a:off x="323850" y="4438090"/>
            <a:ext cx="5441950" cy="576000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chemeClr val="accent5"/>
                </a:solidFill>
              </a:rPr>
              <a:t>Подчеркнуты особенности применения Указания Банка России от 27.05.2021 № 5798-У </a:t>
            </a:r>
          </a:p>
        </p:txBody>
      </p:sp>
      <p:sp>
        <p:nvSpPr>
          <p:cNvPr id="48" name="Прямоугольник 47"/>
          <p:cNvSpPr/>
          <p:nvPr/>
        </p:nvSpPr>
        <p:spPr>
          <a:xfrm>
            <a:off x="6392060" y="2102503"/>
            <a:ext cx="5443200" cy="874800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chemeClr val="accent5"/>
                </a:solidFill>
              </a:rPr>
              <a:t>Отмечены особенности представления сведений при переводе гражданского служащего в другой орган или на другой вид службы</a:t>
            </a:r>
          </a:p>
        </p:txBody>
      </p:sp>
      <p:sp>
        <p:nvSpPr>
          <p:cNvPr id="50" name="Прямоугольник 49"/>
          <p:cNvSpPr/>
          <p:nvPr/>
        </p:nvSpPr>
        <p:spPr>
          <a:xfrm>
            <a:off x="6392060" y="3080729"/>
            <a:ext cx="5443200" cy="576000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chemeClr val="accent5"/>
                </a:solidFill>
              </a:rPr>
              <a:t>Заявления о невозможности подаются ежегодно</a:t>
            </a:r>
          </a:p>
        </p:txBody>
      </p:sp>
      <p:sp>
        <p:nvSpPr>
          <p:cNvPr id="53" name="Прямоугольник 52"/>
          <p:cNvSpPr/>
          <p:nvPr/>
        </p:nvSpPr>
        <p:spPr>
          <a:xfrm>
            <a:off x="323850" y="5119003"/>
            <a:ext cx="5441950" cy="874800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chemeClr val="accent5"/>
                </a:solidFill>
              </a:rPr>
              <a:t>Продажа нескольких объектов недвижимого имущества отражается отдельным значением и без «комиссионных»</a:t>
            </a:r>
          </a:p>
        </p:txBody>
      </p:sp>
      <p:sp>
        <p:nvSpPr>
          <p:cNvPr id="25" name="Прямоугольник 24"/>
          <p:cNvSpPr/>
          <p:nvPr/>
        </p:nvSpPr>
        <p:spPr>
          <a:xfrm>
            <a:off x="6392060" y="3760155"/>
            <a:ext cx="5443200" cy="576000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chemeClr val="accent5"/>
                </a:solidFill>
              </a:rPr>
              <a:t>Представление частичных сведений в отношении родственников не требуется</a:t>
            </a:r>
          </a:p>
        </p:txBody>
      </p:sp>
      <p:sp>
        <p:nvSpPr>
          <p:cNvPr id="26" name="Прямоугольник 25"/>
          <p:cNvSpPr/>
          <p:nvPr/>
        </p:nvSpPr>
        <p:spPr>
          <a:xfrm>
            <a:off x="6392060" y="4439581"/>
            <a:ext cx="5443200" cy="576000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chemeClr val="accent5"/>
                </a:solidFill>
              </a:rPr>
              <a:t>Доход от ценных бумаг как положительный финансовый результат</a:t>
            </a:r>
          </a:p>
        </p:txBody>
      </p:sp>
      <p:sp>
        <p:nvSpPr>
          <p:cNvPr id="28" name="Прямоугольник 27"/>
          <p:cNvSpPr/>
          <p:nvPr/>
        </p:nvSpPr>
        <p:spPr>
          <a:xfrm>
            <a:off x="6392060" y="5119005"/>
            <a:ext cx="5443200" cy="874800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chemeClr val="accent5"/>
                </a:solidFill>
              </a:rPr>
              <a:t>Порядок отражения мер государственной поддержки, в </a:t>
            </a:r>
            <a:r>
              <a:rPr lang="ru-RU" b="1" dirty="0" err="1">
                <a:solidFill>
                  <a:schemeClr val="accent5"/>
                </a:solidFill>
              </a:rPr>
              <a:t>т.ч</a:t>
            </a:r>
            <a:r>
              <a:rPr lang="ru-RU" b="1" dirty="0">
                <a:solidFill>
                  <a:schemeClr val="accent5"/>
                </a:solidFill>
              </a:rPr>
              <a:t>. в связи с распространением </a:t>
            </a:r>
            <a:r>
              <a:rPr lang="en-US" b="1" dirty="0">
                <a:solidFill>
                  <a:schemeClr val="accent5"/>
                </a:solidFill>
              </a:rPr>
              <a:t>COVID-19</a:t>
            </a:r>
            <a:endParaRPr lang="ru-RU" b="1" dirty="0">
              <a:solidFill>
                <a:schemeClr val="accent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41657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Группа 3"/>
          <p:cNvGrpSpPr/>
          <p:nvPr/>
        </p:nvGrpSpPr>
        <p:grpSpPr>
          <a:xfrm>
            <a:off x="9114771" y="4138367"/>
            <a:ext cx="2845000" cy="2448154"/>
            <a:chOff x="-3244794" y="3495803"/>
            <a:chExt cx="3410358" cy="2934651"/>
          </a:xfrm>
        </p:grpSpPr>
        <p:pic>
          <p:nvPicPr>
            <p:cNvPr id="3" name="Рисунок 2"/>
            <p:cNvPicPr>
              <a:picLocks noChangeAspect="1"/>
            </p:cNvPicPr>
            <p:nvPr/>
          </p:nvPicPr>
          <p:blipFill rotWithShape="1">
            <a:blip r:embed="rId3" cstate="print">
              <a:duotone>
                <a:schemeClr val="accent6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16758"/>
            <a:stretch/>
          </p:blipFill>
          <p:spPr>
            <a:xfrm>
              <a:off x="-3244794" y="3495803"/>
              <a:ext cx="3410358" cy="2838858"/>
            </a:xfrm>
            <a:prstGeom prst="rect">
              <a:avLst/>
            </a:prstGeom>
          </p:spPr>
        </p:pic>
        <p:sp>
          <p:nvSpPr>
            <p:cNvPr id="54" name="Прямоугольник 53"/>
            <p:cNvSpPr/>
            <p:nvPr/>
          </p:nvSpPr>
          <p:spPr>
            <a:xfrm>
              <a:off x="-2864490" y="3500114"/>
              <a:ext cx="2585089" cy="2930340"/>
            </a:xfrm>
            <a:prstGeom prst="rect">
              <a:avLst/>
            </a:prstGeom>
            <a:solidFill>
              <a:schemeClr val="bg1">
                <a:alpha val="55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2" name="Группа 15"/>
          <p:cNvGrpSpPr/>
          <p:nvPr/>
        </p:nvGrpSpPr>
        <p:grpSpPr>
          <a:xfrm>
            <a:off x="0" y="0"/>
            <a:ext cx="12192000" cy="671879"/>
            <a:chOff x="0" y="0"/>
            <a:chExt cx="12192000" cy="671879"/>
          </a:xfrm>
        </p:grpSpPr>
        <p:sp>
          <p:nvSpPr>
            <p:cNvPr id="17" name="Прямоугольник 16"/>
            <p:cNvSpPr/>
            <p:nvPr/>
          </p:nvSpPr>
          <p:spPr>
            <a:xfrm>
              <a:off x="0" y="0"/>
              <a:ext cx="12192000" cy="36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9" name="Прямоугольник 18"/>
            <p:cNvSpPr/>
            <p:nvPr/>
          </p:nvSpPr>
          <p:spPr>
            <a:xfrm>
              <a:off x="0" y="355600"/>
              <a:ext cx="121920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0" name="Прямоугольник 19"/>
            <p:cNvSpPr/>
            <p:nvPr/>
          </p:nvSpPr>
          <p:spPr>
            <a:xfrm>
              <a:off x="5765800" y="457200"/>
              <a:ext cx="64262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4" name="Прямоугольник 23"/>
            <p:cNvSpPr/>
            <p:nvPr/>
          </p:nvSpPr>
          <p:spPr>
            <a:xfrm>
              <a:off x="6792000" y="563879"/>
              <a:ext cx="5400000" cy="1080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4" name="Номер слайда 13"/>
          <p:cNvSpPr>
            <a:spLocks noGrp="1"/>
          </p:cNvSpPr>
          <p:nvPr>
            <p:ph type="sldNum" sz="quarter" idx="12"/>
          </p:nvPr>
        </p:nvSpPr>
        <p:spPr>
          <a:xfrm>
            <a:off x="11022677" y="0"/>
            <a:ext cx="762924" cy="342900"/>
          </a:xfrm>
        </p:spPr>
        <p:txBody>
          <a:bodyPr/>
          <a:lstStyle/>
          <a:p>
            <a:fld id="{0F43F4AF-7D06-4FEB-900F-7B33DEC9A355}" type="slidenum">
              <a:rPr lang="ru-RU" sz="2800" b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pPr/>
              <a:t>7</a:t>
            </a:fld>
            <a:endParaRPr lang="ru-RU" sz="2800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870857" y="830567"/>
            <a:ext cx="110889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accent6"/>
                </a:solidFill>
              </a:rPr>
              <a:t>Методические рекомендации по вопросам представления сведений</a:t>
            </a:r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3742097" y="1450920"/>
            <a:ext cx="4707805" cy="360000"/>
          </a:xfrm>
          <a:prstGeom prst="roundRect">
            <a:avLst/>
          </a:prstGeom>
          <a:solidFill>
            <a:schemeClr val="bg1"/>
          </a:solidFill>
          <a:ln w="1905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accent5"/>
                </a:solidFill>
              </a:rPr>
              <a:t>Основные новеллы (2)</a:t>
            </a:r>
          </a:p>
        </p:txBody>
      </p:sp>
      <p:sp>
        <p:nvSpPr>
          <p:cNvPr id="30" name="Прямоугольник 29"/>
          <p:cNvSpPr/>
          <p:nvPr/>
        </p:nvSpPr>
        <p:spPr>
          <a:xfrm>
            <a:off x="314510" y="3704130"/>
            <a:ext cx="5443200" cy="576000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chemeClr val="accent5"/>
                </a:solidFill>
              </a:rPr>
              <a:t>Отсутствие необходимости отражать «туристический </a:t>
            </a:r>
            <a:r>
              <a:rPr lang="ru-RU" b="1" dirty="0" err="1">
                <a:solidFill>
                  <a:schemeClr val="accent5"/>
                </a:solidFill>
              </a:rPr>
              <a:t>кешбэк</a:t>
            </a:r>
            <a:r>
              <a:rPr lang="ru-RU" b="1" dirty="0">
                <a:solidFill>
                  <a:schemeClr val="accent5"/>
                </a:solidFill>
              </a:rPr>
              <a:t>», «детский </a:t>
            </a:r>
            <a:r>
              <a:rPr lang="ru-RU" b="1" dirty="0" err="1">
                <a:solidFill>
                  <a:schemeClr val="accent5"/>
                </a:solidFill>
              </a:rPr>
              <a:t>кешбэк</a:t>
            </a:r>
            <a:r>
              <a:rPr lang="ru-RU" b="1" dirty="0">
                <a:solidFill>
                  <a:schemeClr val="accent5"/>
                </a:solidFill>
              </a:rPr>
              <a:t>»</a:t>
            </a:r>
            <a:endParaRPr lang="ru-RU" dirty="0">
              <a:solidFill>
                <a:schemeClr val="accent5"/>
              </a:solidFill>
            </a:endParaRPr>
          </a:p>
        </p:txBody>
      </p:sp>
      <p:sp>
        <p:nvSpPr>
          <p:cNvPr id="32" name="Прямоугольник 31"/>
          <p:cNvSpPr/>
          <p:nvPr/>
        </p:nvSpPr>
        <p:spPr>
          <a:xfrm>
            <a:off x="6385081" y="2097257"/>
            <a:ext cx="5450810" cy="1179343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chemeClr val="accent5"/>
                </a:solidFill>
              </a:rPr>
              <a:t>Множественность лиц в сделке может потребовать заполнения раздела 2 справки, если из договора нельзя определить их доли и внесенные суммы</a:t>
            </a:r>
            <a:endParaRPr lang="ru-RU" dirty="0">
              <a:solidFill>
                <a:schemeClr val="accent5"/>
              </a:solidFill>
            </a:endParaRPr>
          </a:p>
        </p:txBody>
      </p:sp>
      <p:sp>
        <p:nvSpPr>
          <p:cNvPr id="33" name="Прямоугольник 32"/>
          <p:cNvSpPr/>
          <p:nvPr/>
        </p:nvSpPr>
        <p:spPr>
          <a:xfrm>
            <a:off x="314989" y="5319374"/>
            <a:ext cx="5450811" cy="576000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chemeClr val="accent5"/>
                </a:solidFill>
              </a:rPr>
              <a:t>Раздел 2 заполняется в случае внесения на счет </a:t>
            </a:r>
            <a:r>
              <a:rPr lang="ru-RU" b="1" dirty="0" err="1">
                <a:solidFill>
                  <a:schemeClr val="accent5"/>
                </a:solidFill>
              </a:rPr>
              <a:t>эскроу</a:t>
            </a:r>
            <a:r>
              <a:rPr lang="ru-RU" b="1" dirty="0">
                <a:solidFill>
                  <a:schemeClr val="accent5"/>
                </a:solidFill>
              </a:rPr>
              <a:t> суммы, превышающей трехлетний доход</a:t>
            </a:r>
          </a:p>
        </p:txBody>
      </p:sp>
      <p:sp>
        <p:nvSpPr>
          <p:cNvPr id="34" name="Прямоугольник 33"/>
          <p:cNvSpPr/>
          <p:nvPr/>
        </p:nvSpPr>
        <p:spPr>
          <a:xfrm>
            <a:off x="6377470" y="4670008"/>
            <a:ext cx="5450811" cy="576000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chemeClr val="accent5"/>
                </a:solidFill>
              </a:rPr>
              <a:t>Учтены положения Указа Президента Российской Федерации от 10.12.2020 № 778</a:t>
            </a:r>
          </a:p>
        </p:txBody>
      </p:sp>
      <p:sp>
        <p:nvSpPr>
          <p:cNvPr id="22" name="Прямоугольник 21">
            <a:extLst>
              <a:ext uri="{FF2B5EF4-FFF2-40B4-BE49-F238E27FC236}">
                <a16:creationId xmlns:a16="http://schemas.microsoft.com/office/drawing/2014/main" id="{47F200E9-EA68-4E1B-9DBB-26406B75B22F}"/>
              </a:ext>
            </a:extLst>
          </p:cNvPr>
          <p:cNvSpPr/>
          <p:nvPr/>
        </p:nvSpPr>
        <p:spPr>
          <a:xfrm>
            <a:off x="314510" y="2097257"/>
            <a:ext cx="5443200" cy="1517695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chemeClr val="accent5"/>
                </a:solidFill>
              </a:rPr>
              <a:t>Необходимость отражения суммы компенсации товара, работы и (или) услуги в виде выдачи наличных денежных средств вместо предоставления и без последующего отчета о целевом использовании</a:t>
            </a:r>
          </a:p>
        </p:txBody>
      </p:sp>
      <p:sp>
        <p:nvSpPr>
          <p:cNvPr id="25" name="Прямоугольник 24"/>
          <p:cNvSpPr/>
          <p:nvPr/>
        </p:nvSpPr>
        <p:spPr>
          <a:xfrm>
            <a:off x="314510" y="4369308"/>
            <a:ext cx="5443200" cy="864000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chemeClr val="accent5"/>
                </a:solidFill>
              </a:rPr>
              <a:t>«Пушкинская карта» не доход; </a:t>
            </a:r>
          </a:p>
          <a:p>
            <a:r>
              <a:rPr lang="ru-RU" b="1" dirty="0">
                <a:solidFill>
                  <a:schemeClr val="accent5"/>
                </a:solidFill>
              </a:rPr>
              <a:t>если есть счет – раздел 4 справки (но счета может и не быть)</a:t>
            </a:r>
            <a:endParaRPr lang="ru-RU" dirty="0">
              <a:solidFill>
                <a:schemeClr val="accent5"/>
              </a:solidFill>
            </a:endParaRPr>
          </a:p>
        </p:txBody>
      </p:sp>
      <p:sp>
        <p:nvSpPr>
          <p:cNvPr id="28" name="Прямоугольник 27">
            <a:extLst>
              <a:ext uri="{FF2B5EF4-FFF2-40B4-BE49-F238E27FC236}">
                <a16:creationId xmlns:a16="http://schemas.microsoft.com/office/drawing/2014/main" id="{2B3EFA79-B400-4549-A0FC-08B3557188D5}"/>
              </a:ext>
            </a:extLst>
          </p:cNvPr>
          <p:cNvSpPr/>
          <p:nvPr/>
        </p:nvSpPr>
        <p:spPr>
          <a:xfrm>
            <a:off x="6385081" y="4014824"/>
            <a:ext cx="5450810" cy="576000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chemeClr val="accent5"/>
                </a:solidFill>
              </a:rPr>
              <a:t>В случае отсутствия регистрации в подразделе 3.2 допускается указать "Отсутствует"</a:t>
            </a:r>
          </a:p>
        </p:txBody>
      </p:sp>
      <p:sp>
        <p:nvSpPr>
          <p:cNvPr id="36" name="Прямоугольник 35">
            <a:extLst>
              <a:ext uri="{FF2B5EF4-FFF2-40B4-BE49-F238E27FC236}">
                <a16:creationId xmlns:a16="http://schemas.microsoft.com/office/drawing/2014/main" id="{60105438-C6DE-4BDD-BA57-8E07F8883D46}"/>
              </a:ext>
            </a:extLst>
          </p:cNvPr>
          <p:cNvSpPr/>
          <p:nvPr/>
        </p:nvSpPr>
        <p:spPr>
          <a:xfrm>
            <a:off x="6385081" y="5329048"/>
            <a:ext cx="5443200" cy="864953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chemeClr val="accent5"/>
                </a:solidFill>
              </a:rPr>
              <a:t>Обязательства по брокерскому обслуживанию или в рамках ИИС отражаются в подразделе 6.2 раздела 6, а не в разделе 4</a:t>
            </a:r>
          </a:p>
        </p:txBody>
      </p:sp>
      <p:sp>
        <p:nvSpPr>
          <p:cNvPr id="26" name="Прямоугольник 25">
            <a:extLst>
              <a:ext uri="{FF2B5EF4-FFF2-40B4-BE49-F238E27FC236}">
                <a16:creationId xmlns:a16="http://schemas.microsoft.com/office/drawing/2014/main" id="{6F3B62B3-3442-4907-961A-1311FE1907D0}"/>
              </a:ext>
            </a:extLst>
          </p:cNvPr>
          <p:cNvSpPr/>
          <p:nvPr/>
        </p:nvSpPr>
        <p:spPr>
          <a:xfrm>
            <a:off x="6385081" y="3357712"/>
            <a:ext cx="5450810" cy="576000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chemeClr val="accent5"/>
                </a:solidFill>
              </a:rPr>
              <a:t>Подвесной лодочный мотор не подлежит отражению в справке</a:t>
            </a:r>
          </a:p>
        </p:txBody>
      </p:sp>
    </p:spTree>
    <p:extLst>
      <p:ext uri="{BB962C8B-B14F-4D97-AF65-F5344CB8AC3E}">
        <p14:creationId xmlns:p14="http://schemas.microsoft.com/office/powerpoint/2010/main" val="18937543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Группа 3"/>
          <p:cNvGrpSpPr/>
          <p:nvPr/>
        </p:nvGrpSpPr>
        <p:grpSpPr>
          <a:xfrm>
            <a:off x="9114771" y="4138367"/>
            <a:ext cx="2845000" cy="2448154"/>
            <a:chOff x="-3244794" y="3495803"/>
            <a:chExt cx="3410358" cy="2934651"/>
          </a:xfrm>
        </p:grpSpPr>
        <p:pic>
          <p:nvPicPr>
            <p:cNvPr id="3" name="Рисунок 2"/>
            <p:cNvPicPr>
              <a:picLocks noChangeAspect="1"/>
            </p:cNvPicPr>
            <p:nvPr/>
          </p:nvPicPr>
          <p:blipFill rotWithShape="1">
            <a:blip r:embed="rId3" cstate="print">
              <a:duotone>
                <a:schemeClr val="accent6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16758"/>
            <a:stretch/>
          </p:blipFill>
          <p:spPr>
            <a:xfrm>
              <a:off x="-3244794" y="3495803"/>
              <a:ext cx="3410358" cy="2838858"/>
            </a:xfrm>
            <a:prstGeom prst="rect">
              <a:avLst/>
            </a:prstGeom>
          </p:spPr>
        </p:pic>
        <p:sp>
          <p:nvSpPr>
            <p:cNvPr id="54" name="Прямоугольник 53"/>
            <p:cNvSpPr/>
            <p:nvPr/>
          </p:nvSpPr>
          <p:spPr>
            <a:xfrm>
              <a:off x="-2864490" y="3500114"/>
              <a:ext cx="2585089" cy="2930340"/>
            </a:xfrm>
            <a:prstGeom prst="rect">
              <a:avLst/>
            </a:prstGeom>
            <a:solidFill>
              <a:schemeClr val="bg1">
                <a:alpha val="55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ru-RU"/>
            </a:p>
          </p:txBody>
        </p:sp>
      </p:grpSp>
      <p:grpSp>
        <p:nvGrpSpPr>
          <p:cNvPr id="2" name="Группа 15"/>
          <p:cNvGrpSpPr/>
          <p:nvPr/>
        </p:nvGrpSpPr>
        <p:grpSpPr>
          <a:xfrm>
            <a:off x="0" y="0"/>
            <a:ext cx="12192000" cy="671879"/>
            <a:chOff x="0" y="0"/>
            <a:chExt cx="12192000" cy="671879"/>
          </a:xfrm>
        </p:grpSpPr>
        <p:sp>
          <p:nvSpPr>
            <p:cNvPr id="17" name="Прямоугольник 16"/>
            <p:cNvSpPr/>
            <p:nvPr/>
          </p:nvSpPr>
          <p:spPr>
            <a:xfrm>
              <a:off x="0" y="0"/>
              <a:ext cx="12192000" cy="36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9" name="Прямоугольник 18"/>
            <p:cNvSpPr/>
            <p:nvPr/>
          </p:nvSpPr>
          <p:spPr>
            <a:xfrm>
              <a:off x="0" y="355600"/>
              <a:ext cx="121920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0" name="Прямоугольник 19"/>
            <p:cNvSpPr/>
            <p:nvPr/>
          </p:nvSpPr>
          <p:spPr>
            <a:xfrm>
              <a:off x="5765800" y="457200"/>
              <a:ext cx="64262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4" name="Прямоугольник 23"/>
            <p:cNvSpPr/>
            <p:nvPr/>
          </p:nvSpPr>
          <p:spPr>
            <a:xfrm>
              <a:off x="6792000" y="563879"/>
              <a:ext cx="5400000" cy="1080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4" name="Номер слайда 13"/>
          <p:cNvSpPr>
            <a:spLocks noGrp="1"/>
          </p:cNvSpPr>
          <p:nvPr>
            <p:ph type="sldNum" sz="quarter" idx="12"/>
          </p:nvPr>
        </p:nvSpPr>
        <p:spPr>
          <a:xfrm>
            <a:off x="11022677" y="0"/>
            <a:ext cx="762924" cy="342900"/>
          </a:xfrm>
        </p:spPr>
        <p:txBody>
          <a:bodyPr/>
          <a:lstStyle/>
          <a:p>
            <a:fld id="{0F43F4AF-7D06-4FEB-900F-7B33DEC9A355}" type="slidenum">
              <a:rPr lang="ru-RU" sz="2800" b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pPr/>
              <a:t>8</a:t>
            </a:fld>
            <a:endParaRPr lang="ru-RU" sz="2800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12" name="Объект 11"/>
          <p:cNvPicPr>
            <a:picLocks noGrp="1" noChangeAspect="1"/>
          </p:cNvPicPr>
          <p:nvPr>
            <p:ph idx="1"/>
          </p:nvPr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564" y="0"/>
            <a:ext cx="572213" cy="691978"/>
          </a:xfrm>
        </p:spPr>
      </p:pic>
      <p:sp>
        <p:nvSpPr>
          <p:cNvPr id="31" name="TextBox 30"/>
          <p:cNvSpPr txBox="1"/>
          <p:nvPr/>
        </p:nvSpPr>
        <p:spPr>
          <a:xfrm>
            <a:off x="870857" y="830567"/>
            <a:ext cx="110889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accent6"/>
                </a:solidFill>
              </a:rPr>
              <a:t>Методические рекомендации по вопросам представления сведений</a:t>
            </a:r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3742097" y="1450920"/>
            <a:ext cx="4707805" cy="360000"/>
          </a:xfrm>
          <a:prstGeom prst="roundRect">
            <a:avLst/>
          </a:prstGeom>
          <a:solidFill>
            <a:schemeClr val="bg1"/>
          </a:solidFill>
          <a:ln w="1905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accent5"/>
                </a:solidFill>
              </a:rPr>
              <a:t>Основные новеллы (3)</a:t>
            </a:r>
          </a:p>
        </p:txBody>
      </p:sp>
      <p:sp>
        <p:nvSpPr>
          <p:cNvPr id="39" name="Прямоугольник 38"/>
          <p:cNvSpPr/>
          <p:nvPr/>
        </p:nvSpPr>
        <p:spPr>
          <a:xfrm>
            <a:off x="314510" y="5422110"/>
            <a:ext cx="5441950" cy="924854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chemeClr val="accent5"/>
                </a:solidFill>
              </a:rPr>
              <a:t>«Основанием участия» на организованных торгах является «Приобретено на организованных торгах»</a:t>
            </a:r>
          </a:p>
        </p:txBody>
      </p:sp>
      <p:sp>
        <p:nvSpPr>
          <p:cNvPr id="44" name="Прямоугольник 43"/>
          <p:cNvSpPr/>
          <p:nvPr/>
        </p:nvSpPr>
        <p:spPr>
          <a:xfrm>
            <a:off x="6385081" y="4190303"/>
            <a:ext cx="5443200" cy="924854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chemeClr val="accent5"/>
                </a:solidFill>
              </a:rPr>
              <a:t>Обязательства в рамках страхового дела целесообразно заполнять с учетом Указания Банка России от 27.05.2021 № 5798-У</a:t>
            </a:r>
          </a:p>
        </p:txBody>
      </p:sp>
      <p:sp>
        <p:nvSpPr>
          <p:cNvPr id="45" name="Прямоугольник 44"/>
          <p:cNvSpPr/>
          <p:nvPr/>
        </p:nvSpPr>
        <p:spPr>
          <a:xfrm>
            <a:off x="314510" y="4421540"/>
            <a:ext cx="5443200" cy="864000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chemeClr val="accent5"/>
                </a:solidFill>
              </a:rPr>
              <a:t>Уставный капитал зарубежных организаций необходимо устанавливать в соответствии с применимым правом</a:t>
            </a:r>
          </a:p>
        </p:txBody>
      </p:sp>
      <p:sp>
        <p:nvSpPr>
          <p:cNvPr id="46" name="Прямоугольник 45"/>
          <p:cNvSpPr/>
          <p:nvPr/>
        </p:nvSpPr>
        <p:spPr>
          <a:xfrm>
            <a:off x="6385081" y="2100278"/>
            <a:ext cx="5441950" cy="576000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chemeClr val="accent5"/>
                </a:solidFill>
              </a:rPr>
              <a:t>Доли пользования имуществом на сайте не размещаются</a:t>
            </a:r>
          </a:p>
        </p:txBody>
      </p:sp>
      <p:sp>
        <p:nvSpPr>
          <p:cNvPr id="47" name="Прямоугольник 46"/>
          <p:cNvSpPr/>
          <p:nvPr/>
        </p:nvSpPr>
        <p:spPr>
          <a:xfrm>
            <a:off x="6385081" y="2796953"/>
            <a:ext cx="5441950" cy="576000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 err="1">
                <a:solidFill>
                  <a:schemeClr val="accent5"/>
                </a:solidFill>
              </a:rPr>
              <a:t>Созаемщик</a:t>
            </a:r>
            <a:r>
              <a:rPr lang="ru-RU" b="1" dirty="0">
                <a:solidFill>
                  <a:schemeClr val="accent5"/>
                </a:solidFill>
              </a:rPr>
              <a:t> полноценная сторона срочного обязательства финансового характера</a:t>
            </a:r>
          </a:p>
        </p:txBody>
      </p:sp>
      <p:sp>
        <p:nvSpPr>
          <p:cNvPr id="53" name="Прямоугольник 52"/>
          <p:cNvSpPr/>
          <p:nvPr/>
        </p:nvSpPr>
        <p:spPr>
          <a:xfrm>
            <a:off x="6385081" y="3493628"/>
            <a:ext cx="5441950" cy="576000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chemeClr val="accent5"/>
                </a:solidFill>
              </a:rPr>
              <a:t>Фьючерсный договор может быть отражен в подразделе 6.2 раздела 6 справки</a:t>
            </a:r>
          </a:p>
        </p:txBody>
      </p:sp>
      <p:sp>
        <p:nvSpPr>
          <p:cNvPr id="22" name="Прямоугольник 21">
            <a:extLst>
              <a:ext uri="{FF2B5EF4-FFF2-40B4-BE49-F238E27FC236}">
                <a16:creationId xmlns:a16="http://schemas.microsoft.com/office/drawing/2014/main" id="{29657B28-6955-4DFF-8B7B-0950FA1C3AC9}"/>
              </a:ext>
            </a:extLst>
          </p:cNvPr>
          <p:cNvSpPr/>
          <p:nvPr/>
        </p:nvSpPr>
        <p:spPr>
          <a:xfrm>
            <a:off x="314510" y="3100848"/>
            <a:ext cx="5443200" cy="1184122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chemeClr val="accent5"/>
                </a:solidFill>
              </a:rPr>
              <a:t>При заполнении раздела 5 на основании Указания Банка России от 27.05.2021 № 5798-У необходимо обращать внимание на держателя информации</a:t>
            </a:r>
          </a:p>
        </p:txBody>
      </p:sp>
      <p:sp>
        <p:nvSpPr>
          <p:cNvPr id="26" name="Прямоугольник 25">
            <a:extLst>
              <a:ext uri="{FF2B5EF4-FFF2-40B4-BE49-F238E27FC236}">
                <a16:creationId xmlns:a16="http://schemas.microsoft.com/office/drawing/2014/main" id="{976BBBA2-626E-4D1A-A341-B7FF49B040AD}"/>
              </a:ext>
            </a:extLst>
          </p:cNvPr>
          <p:cNvSpPr/>
          <p:nvPr/>
        </p:nvSpPr>
        <p:spPr>
          <a:xfrm>
            <a:off x="314510" y="2100278"/>
            <a:ext cx="5441950" cy="864000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chemeClr val="accent5"/>
                </a:solidFill>
              </a:rPr>
              <a:t>Между данными ФНС России и Указанием Банка России от 27.05.2021 № 5798-У предпочтение Указанию Банка России</a:t>
            </a:r>
          </a:p>
        </p:txBody>
      </p:sp>
    </p:spTree>
    <p:extLst>
      <p:ext uri="{BB962C8B-B14F-4D97-AF65-F5344CB8AC3E}">
        <p14:creationId xmlns:p14="http://schemas.microsoft.com/office/powerpoint/2010/main" val="7111439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" name="Группа 29"/>
          <p:cNvGrpSpPr/>
          <p:nvPr/>
        </p:nvGrpSpPr>
        <p:grpSpPr>
          <a:xfrm>
            <a:off x="0" y="0"/>
            <a:ext cx="12192000" cy="671879"/>
            <a:chOff x="0" y="0"/>
            <a:chExt cx="12192000" cy="671879"/>
          </a:xfrm>
        </p:grpSpPr>
        <p:sp>
          <p:nvSpPr>
            <p:cNvPr id="31" name="Прямоугольник 30"/>
            <p:cNvSpPr/>
            <p:nvPr/>
          </p:nvSpPr>
          <p:spPr>
            <a:xfrm>
              <a:off x="0" y="0"/>
              <a:ext cx="12192000" cy="360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2" name="Прямоугольник 31"/>
            <p:cNvSpPr/>
            <p:nvPr/>
          </p:nvSpPr>
          <p:spPr>
            <a:xfrm>
              <a:off x="0" y="355600"/>
              <a:ext cx="121920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3" name="Прямоугольник 32"/>
            <p:cNvSpPr/>
            <p:nvPr/>
          </p:nvSpPr>
          <p:spPr>
            <a:xfrm>
              <a:off x="5765800" y="457200"/>
              <a:ext cx="6426200" cy="10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4" name="Прямоугольник 33"/>
            <p:cNvSpPr/>
            <p:nvPr/>
          </p:nvSpPr>
          <p:spPr>
            <a:xfrm>
              <a:off x="6792000" y="563879"/>
              <a:ext cx="5400000" cy="1080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4" name="Номер слайда 13"/>
          <p:cNvSpPr>
            <a:spLocks noGrp="1"/>
          </p:cNvSpPr>
          <p:nvPr>
            <p:ph type="sldNum" sz="quarter" idx="12"/>
          </p:nvPr>
        </p:nvSpPr>
        <p:spPr>
          <a:xfrm>
            <a:off x="10972801" y="0"/>
            <a:ext cx="812800" cy="342900"/>
          </a:xfrm>
        </p:spPr>
        <p:txBody>
          <a:bodyPr/>
          <a:lstStyle/>
          <a:p>
            <a:fld id="{0F43F4AF-7D06-4FEB-900F-7B33DEC9A355}" type="slidenum">
              <a:rPr lang="ru-RU" sz="2800" b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pPr/>
              <a:t>9</a:t>
            </a:fld>
            <a:endParaRPr lang="ru-RU" sz="2800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870858" y="791734"/>
            <a:ext cx="110889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accent6"/>
                </a:solidFill>
              </a:rPr>
              <a:t>Начало работы с декларацией</a:t>
            </a:r>
          </a:p>
        </p:txBody>
      </p:sp>
      <p:sp>
        <p:nvSpPr>
          <p:cNvPr id="38" name="Прямоугольник 37"/>
          <p:cNvSpPr/>
          <p:nvPr/>
        </p:nvSpPr>
        <p:spPr>
          <a:xfrm>
            <a:off x="1782992" y="3487047"/>
            <a:ext cx="10116819" cy="7984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chemeClr val="accent5"/>
                </a:solidFill>
              </a:rPr>
              <a:t>Определить семейное положение (супруга (супруг) и несовершеннолетние дети)</a:t>
            </a:r>
          </a:p>
          <a:p>
            <a:r>
              <a:rPr lang="ru-RU" b="1" dirty="0">
                <a:solidFill>
                  <a:schemeClr val="accent5"/>
                </a:solidFill>
              </a:rPr>
              <a:t>Оценить возможность подачи декларации в отношении родственников; </a:t>
            </a:r>
          </a:p>
          <a:p>
            <a:r>
              <a:rPr lang="ru-RU" b="1" dirty="0">
                <a:solidFill>
                  <a:schemeClr val="accent5"/>
                </a:solidFill>
              </a:rPr>
              <a:t>при невозможности – подать заявление</a:t>
            </a:r>
          </a:p>
        </p:txBody>
      </p:sp>
      <p:sp>
        <p:nvSpPr>
          <p:cNvPr id="40" name="Прямоугольник 39"/>
          <p:cNvSpPr/>
          <p:nvPr/>
        </p:nvSpPr>
        <p:spPr>
          <a:xfrm>
            <a:off x="1782994" y="2684472"/>
            <a:ext cx="10154919" cy="54934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chemeClr val="accent5"/>
                </a:solidFill>
              </a:rPr>
              <a:t>Проверить наличие замещаемой должности в перечне</a:t>
            </a:r>
          </a:p>
        </p:txBody>
      </p:sp>
      <p:sp>
        <p:nvSpPr>
          <p:cNvPr id="41" name="Прямоугольник 40"/>
          <p:cNvSpPr/>
          <p:nvPr/>
        </p:nvSpPr>
        <p:spPr>
          <a:xfrm>
            <a:off x="1782993" y="4443506"/>
            <a:ext cx="10116818" cy="7984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chemeClr val="accent5"/>
                </a:solidFill>
              </a:rPr>
              <a:t>Подготовить правоустанавливающие и иные официальные документы</a:t>
            </a:r>
          </a:p>
        </p:txBody>
      </p:sp>
      <p:sp>
        <p:nvSpPr>
          <p:cNvPr id="42" name="Прямоугольник 41"/>
          <p:cNvSpPr/>
          <p:nvPr/>
        </p:nvSpPr>
        <p:spPr>
          <a:xfrm>
            <a:off x="1782993" y="5398796"/>
            <a:ext cx="10116818" cy="7984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chemeClr val="accent5"/>
                </a:solidFill>
              </a:rPr>
              <a:t>Скачать (</a:t>
            </a:r>
            <a:r>
              <a:rPr lang="en-US" b="1" dirty="0">
                <a:solidFill>
                  <a:schemeClr val="accent5"/>
                </a:solidFill>
              </a:rPr>
              <a:t>http://www.kremlin.ru/structure/additional/12</a:t>
            </a:r>
            <a:r>
              <a:rPr lang="ru-RU" b="1" dirty="0">
                <a:solidFill>
                  <a:schemeClr val="accent5"/>
                </a:solidFill>
              </a:rPr>
              <a:t>) </a:t>
            </a:r>
          </a:p>
          <a:p>
            <a:r>
              <a:rPr lang="ru-RU" b="1" dirty="0">
                <a:solidFill>
                  <a:schemeClr val="accent5"/>
                </a:solidFill>
              </a:rPr>
              <a:t>и установить СПО «Справки БК» в актуальной версии</a:t>
            </a:r>
          </a:p>
        </p:txBody>
      </p:sp>
      <p:cxnSp>
        <p:nvCxnSpPr>
          <p:cNvPr id="44" name="Прямая соединительная линия 43"/>
          <p:cNvCxnSpPr/>
          <p:nvPr/>
        </p:nvCxnSpPr>
        <p:spPr>
          <a:xfrm>
            <a:off x="407900" y="3402380"/>
            <a:ext cx="11530013" cy="0"/>
          </a:xfrm>
          <a:prstGeom prst="line">
            <a:avLst/>
          </a:prstGeom>
          <a:ln w="127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Прямая соединительная линия 44"/>
          <p:cNvCxnSpPr/>
          <p:nvPr/>
        </p:nvCxnSpPr>
        <p:spPr>
          <a:xfrm>
            <a:off x="369799" y="4393192"/>
            <a:ext cx="11530013" cy="0"/>
          </a:xfrm>
          <a:prstGeom prst="line">
            <a:avLst/>
          </a:prstGeom>
          <a:ln w="127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Прямая соединительная линия 45"/>
          <p:cNvCxnSpPr/>
          <p:nvPr/>
        </p:nvCxnSpPr>
        <p:spPr>
          <a:xfrm>
            <a:off x="369800" y="5310541"/>
            <a:ext cx="11530013" cy="0"/>
          </a:xfrm>
          <a:prstGeom prst="line">
            <a:avLst/>
          </a:prstGeom>
          <a:ln w="127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451670" y="2497481"/>
            <a:ext cx="1143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dirty="0">
                <a:solidFill>
                  <a:schemeClr val="accent4"/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  <a:t>2.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451670" y="3426321"/>
            <a:ext cx="1143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dirty="0">
                <a:solidFill>
                  <a:schemeClr val="accent4"/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  <a:t>3.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451670" y="4379088"/>
            <a:ext cx="1143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dirty="0">
                <a:solidFill>
                  <a:schemeClr val="accent4"/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  <a:t>4.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451670" y="5336347"/>
            <a:ext cx="1143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dirty="0">
                <a:solidFill>
                  <a:schemeClr val="accent4"/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  <a:t>5.</a:t>
            </a:r>
          </a:p>
        </p:txBody>
      </p:sp>
      <p:sp>
        <p:nvSpPr>
          <p:cNvPr id="23" name="Прямоугольник 22">
            <a:extLst>
              <a:ext uri="{FF2B5EF4-FFF2-40B4-BE49-F238E27FC236}">
                <a16:creationId xmlns:a16="http://schemas.microsoft.com/office/drawing/2014/main" id="{43F7F114-DAA9-433B-BA0E-74CBA7D94709}"/>
              </a:ext>
            </a:extLst>
          </p:cNvPr>
          <p:cNvSpPr/>
          <p:nvPr/>
        </p:nvSpPr>
        <p:spPr>
          <a:xfrm>
            <a:off x="1782994" y="1810956"/>
            <a:ext cx="10154919" cy="54934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chemeClr val="accent5"/>
                </a:solidFill>
              </a:rPr>
              <a:t>Консультативную помощь оказывает антикоррупционное подразделение</a:t>
            </a:r>
          </a:p>
        </p:txBody>
      </p:sp>
      <p:cxnSp>
        <p:nvCxnSpPr>
          <p:cNvPr id="24" name="Прямая соединительная линия 23">
            <a:extLst>
              <a:ext uri="{FF2B5EF4-FFF2-40B4-BE49-F238E27FC236}">
                <a16:creationId xmlns:a16="http://schemas.microsoft.com/office/drawing/2014/main" id="{E01232F9-47A3-4822-B011-CB54723B5C18}"/>
              </a:ext>
            </a:extLst>
          </p:cNvPr>
          <p:cNvCxnSpPr/>
          <p:nvPr/>
        </p:nvCxnSpPr>
        <p:spPr>
          <a:xfrm>
            <a:off x="407900" y="2529240"/>
            <a:ext cx="11530013" cy="0"/>
          </a:xfrm>
          <a:prstGeom prst="line">
            <a:avLst/>
          </a:prstGeom>
          <a:ln w="127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>
            <a:extLst>
              <a:ext uri="{FF2B5EF4-FFF2-40B4-BE49-F238E27FC236}">
                <a16:creationId xmlns:a16="http://schemas.microsoft.com/office/drawing/2014/main" id="{C0DC83BC-9CCD-49B2-901D-09ECE185C809}"/>
              </a:ext>
            </a:extLst>
          </p:cNvPr>
          <p:cNvSpPr txBox="1"/>
          <p:nvPr/>
        </p:nvSpPr>
        <p:spPr>
          <a:xfrm>
            <a:off x="451670" y="1623966"/>
            <a:ext cx="1143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dirty="0">
                <a:solidFill>
                  <a:schemeClr val="accent4"/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  <a:t>1.</a:t>
            </a:r>
          </a:p>
        </p:txBody>
      </p:sp>
    </p:spTree>
    <p:extLst>
      <p:ext uri="{BB962C8B-B14F-4D97-AF65-F5344CB8AC3E}">
        <p14:creationId xmlns:p14="http://schemas.microsoft.com/office/powerpoint/2010/main" val="16011182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7906</TotalTime>
  <Words>4782</Words>
  <Application>Microsoft Office PowerPoint</Application>
  <PresentationFormat>Широкоэкранный</PresentationFormat>
  <Paragraphs>439</Paragraphs>
  <Slides>48</Slides>
  <Notes>48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10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48</vt:i4>
      </vt:variant>
    </vt:vector>
  </HeadingPairs>
  <TitlesOfParts>
    <vt:vector size="59" baseType="lpstr">
      <vt:lpstr>Aharoni</vt:lpstr>
      <vt:lpstr>Arial</vt:lpstr>
      <vt:lpstr>Arial Black</vt:lpstr>
      <vt:lpstr>Bookman Old Style</vt:lpstr>
      <vt:lpstr>Calibri</vt:lpstr>
      <vt:lpstr>Calibri Light</vt:lpstr>
      <vt:lpstr>Courier New</vt:lpstr>
      <vt:lpstr>Ebrima</vt:lpstr>
      <vt:lpstr>Times New Roman</vt:lpstr>
      <vt:lpstr>Wingdings</vt:lpstr>
      <vt:lpstr>Тема Office</vt:lpstr>
      <vt:lpstr>Антикоррупционное декларирование в 2022 году.  (подготовлены на основании методических рекомендаций и материалов министерства труда и социальной защиты Российской Федерации)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 презентации как всегда очень интересная и крайне актуальная</dc:title>
  <dc:creator>Никита</dc:creator>
  <cp:lastModifiedBy>User</cp:lastModifiedBy>
  <cp:revision>676</cp:revision>
  <cp:lastPrinted>2019-11-28T21:35:27Z</cp:lastPrinted>
  <dcterms:created xsi:type="dcterms:W3CDTF">2015-10-24T19:54:13Z</dcterms:created>
  <dcterms:modified xsi:type="dcterms:W3CDTF">2022-02-17T07:05:42Z</dcterms:modified>
</cp:coreProperties>
</file>